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49"/>
  </p:notesMasterIdLst>
  <p:sldIdLst>
    <p:sldId id="356" r:id="rId2"/>
    <p:sldId id="865" r:id="rId3"/>
    <p:sldId id="872" r:id="rId4"/>
    <p:sldId id="869" r:id="rId5"/>
    <p:sldId id="527" r:id="rId6"/>
    <p:sldId id="514" r:id="rId7"/>
    <p:sldId id="870" r:id="rId8"/>
    <p:sldId id="871" r:id="rId9"/>
    <p:sldId id="866" r:id="rId10"/>
    <p:sldId id="474" r:id="rId11"/>
    <p:sldId id="445" r:id="rId12"/>
    <p:sldId id="849" r:id="rId13"/>
    <p:sldId id="862" r:id="rId14"/>
    <p:sldId id="864" r:id="rId15"/>
    <p:sldId id="517" r:id="rId16"/>
    <p:sldId id="861" r:id="rId17"/>
    <p:sldId id="456" r:id="rId18"/>
    <p:sldId id="457" r:id="rId19"/>
    <p:sldId id="496" r:id="rId20"/>
    <p:sldId id="495" r:id="rId21"/>
    <p:sldId id="859" r:id="rId22"/>
    <p:sldId id="438" r:id="rId23"/>
    <p:sldId id="843" r:id="rId24"/>
    <p:sldId id="469" r:id="rId25"/>
    <p:sldId id="504" r:id="rId26"/>
    <p:sldId id="483" r:id="rId27"/>
    <p:sldId id="503" r:id="rId28"/>
    <p:sldId id="413" r:id="rId29"/>
    <p:sldId id="525" r:id="rId30"/>
    <p:sldId id="526" r:id="rId31"/>
    <p:sldId id="475" r:id="rId32"/>
    <p:sldId id="863" r:id="rId33"/>
    <p:sldId id="507" r:id="rId34"/>
    <p:sldId id="522" r:id="rId35"/>
    <p:sldId id="416" r:id="rId36"/>
    <p:sldId id="484" r:id="rId37"/>
    <p:sldId id="528" r:id="rId38"/>
    <p:sldId id="487" r:id="rId39"/>
    <p:sldId id="452" r:id="rId40"/>
    <p:sldId id="472" r:id="rId41"/>
    <p:sldId id="485" r:id="rId42"/>
    <p:sldId id="486" r:id="rId43"/>
    <p:sldId id="867" r:id="rId44"/>
    <p:sldId id="868" r:id="rId45"/>
    <p:sldId id="462" r:id="rId46"/>
    <p:sldId id="369" r:id="rId47"/>
    <p:sldId id="516"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146"/>
    <p:restoredTop sz="86409"/>
  </p:normalViewPr>
  <p:slideViewPr>
    <p:cSldViewPr snapToGrid="0" snapToObjects="1">
      <p:cViewPr varScale="1">
        <p:scale>
          <a:sx n="82" d="100"/>
          <a:sy n="82" d="100"/>
        </p:scale>
        <p:origin x="184" y="102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4DE046-B56B-6F40-8FB6-A8C2808DB20E}" type="datetimeFigureOut">
              <a:rPr lang="en-US" smtClean="0"/>
              <a:t>6/12/18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3F40F5-2232-A14B-B350-989E8EB0D426}" type="slidenum">
              <a:rPr lang="en-US" smtClean="0"/>
              <a:t>‹#›</a:t>
            </a:fld>
            <a:endParaRPr lang="en-US"/>
          </a:p>
        </p:txBody>
      </p:sp>
    </p:spTree>
    <p:extLst>
      <p:ext uri="{BB962C8B-B14F-4D97-AF65-F5344CB8AC3E}">
        <p14:creationId xmlns:p14="http://schemas.microsoft.com/office/powerpoint/2010/main" val="263917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solidFill>
                  <a:schemeClr val="bg1"/>
                </a:solidFill>
                <a:latin typeface="STXinwei" panose="02010800040101010101" pitchFamily="2" charset="-122"/>
                <a:ea typeface="STXinwei" panose="02010800040101010101" pitchFamily="2" charset="-122"/>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latin typeface="STXinwei" panose="02010800040101010101" pitchFamily="2" charset="-122"/>
                <a:ea typeface="STXinwei" panose="02010800040101010101" pitchFamily="2"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6/12/18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98671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Weibei SC" charset="-122"/>
                <a:ea typeface="Weibei SC" charset="-122"/>
                <a:cs typeface="Weibei SC" charset="-122"/>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6/12/18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85038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solidFill>
                  <a:schemeClr val="bg1"/>
                </a:solidFill>
                <a:latin typeface="STXinwei" panose="02010800040101010101" pitchFamily="2" charset="-122"/>
                <a:ea typeface="STXinwei" panose="02010800040101010101" pitchFamily="2" charset="-122"/>
              </a:defRPr>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6/12/18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91945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6/12/18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176084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Default - Título y objetos">
    <p:spTree>
      <p:nvGrpSpPr>
        <p:cNvPr id="1" name=""/>
        <p:cNvGrpSpPr/>
        <p:nvPr/>
      </p:nvGrpSpPr>
      <p:grpSpPr>
        <a:xfrm>
          <a:off x="0" y="0"/>
          <a:ext cx="0" cy="0"/>
          <a:chOff x="0" y="0"/>
          <a:chExt cx="0" cy="0"/>
        </a:xfrm>
      </p:grpSpPr>
      <p:sp>
        <p:nvSpPr>
          <p:cNvPr id="20" name="Shape 20"/>
          <p:cNvSpPr>
            <a:spLocks noGrp="1"/>
          </p:cNvSpPr>
          <p:nvPr>
            <p:ph type="title"/>
          </p:nvPr>
        </p:nvSpPr>
        <p:spPr>
          <a:prstGeom prst="rect">
            <a:avLst/>
          </a:prstGeom>
        </p:spPr>
        <p:txBody>
          <a:bodyPr/>
          <a:lstStyle/>
          <a:p>
            <a:r>
              <a:rPr dirty="0"/>
              <a:t>Title Text</a:t>
            </a:r>
          </a:p>
        </p:txBody>
      </p:sp>
      <p:sp>
        <p:nvSpPr>
          <p:cNvPr id="21" name="Shape 21"/>
          <p:cNvSpPr>
            <a:spLocks noGrp="1"/>
          </p:cNvSpPr>
          <p:nvPr>
            <p:ph type="body" idx="1"/>
          </p:nvPr>
        </p:nvSpPr>
        <p:spPr>
          <a:prstGeom prst="rect">
            <a:avLst/>
          </a:prstGeom>
        </p:spPr>
        <p:txBody>
          <a:bodyPr/>
          <a:lstStyle>
            <a:lvl1pPr>
              <a:defRPr>
                <a:latin typeface="STXinwei" panose="02010800040101010101" pitchFamily="2" charset="-122"/>
                <a:ea typeface="STXinwei" panose="02010800040101010101" pitchFamily="2" charset="-122"/>
              </a:defRPr>
            </a:lvl1pPr>
            <a:lvl2pPr>
              <a:defRPr>
                <a:latin typeface="STXinwei" panose="02010800040101010101" pitchFamily="2" charset="-122"/>
                <a:ea typeface="STXinwei" panose="02010800040101010101" pitchFamily="2" charset="-122"/>
              </a:defRPr>
            </a:lvl2pPr>
            <a:lvl3pPr>
              <a:defRPr>
                <a:latin typeface="STXinwei" panose="02010800040101010101" pitchFamily="2" charset="-122"/>
                <a:ea typeface="STXinwei" panose="02010800040101010101" pitchFamily="2" charset="-122"/>
              </a:defRPr>
            </a:lvl3pPr>
            <a:lvl4pPr>
              <a:defRPr>
                <a:latin typeface="STXinwei" panose="02010800040101010101" pitchFamily="2" charset="-122"/>
                <a:ea typeface="STXinwei" panose="02010800040101010101" pitchFamily="2" charset="-122"/>
              </a:defRPr>
            </a:lvl4pPr>
            <a:lvl5pPr>
              <a:defRPr>
                <a:latin typeface="STXinwei" panose="02010800040101010101" pitchFamily="2" charset="-122"/>
                <a:ea typeface="STXinwei" panose="02010800040101010101" pitchFamily="2" charset="-122"/>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2" name="Shape 2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68396069"/>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65021969-FB30-554E-80CD-49F5E6657D61}" type="datetimeFigureOut">
              <a:rPr lang="en-US" smtClean="0">
                <a:solidFill>
                  <a:prstClr val="black">
                    <a:tint val="75000"/>
                  </a:prstClr>
                </a:solidFill>
              </a:rPr>
              <a:pPr defTabSz="457200"/>
              <a:t>6/12/18</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713C7D3C-22D2-7449-8935-5F36E8921380}" type="slidenum">
              <a:rPr lang="en-US" smtClean="0">
                <a:solidFill>
                  <a:prstClr val="black">
                    <a:tint val="75000"/>
                  </a:prstClr>
                </a:solidFill>
              </a:rPr>
              <a:pPr defTabSz="457200"/>
              <a:t>‹#›</a:t>
            </a:fld>
            <a:endParaRPr lang="en-US" dirty="0">
              <a:solidFill>
                <a:prstClr val="black">
                  <a:tint val="75000"/>
                </a:prstClr>
              </a:solidFill>
            </a:endParaRPr>
          </a:p>
        </p:txBody>
      </p:sp>
    </p:spTree>
    <p:extLst>
      <p:ext uri="{BB962C8B-B14F-4D97-AF65-F5344CB8AC3E}">
        <p14:creationId xmlns:p14="http://schemas.microsoft.com/office/powerpoint/2010/main" val="62945428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Lst>
  <p:txStyles>
    <p:titleStyle>
      <a:lvl1pPr algn="ctr" defTabSz="457200" rtl="0" eaLnBrk="1" latinLnBrk="0" hangingPunct="1">
        <a:spcBef>
          <a:spcPct val="0"/>
        </a:spcBef>
        <a:buNone/>
        <a:defRPr sz="4400" kern="1200">
          <a:solidFill>
            <a:schemeClr val="bg1"/>
          </a:solidFill>
          <a:latin typeface="STXinwei" panose="02010800040101010101" pitchFamily="2" charset="-122"/>
          <a:ea typeface="STXinwei" panose="02010800040101010101" pitchFamily="2" charset="-122"/>
          <a:cs typeface="STXinwei" panose="02010800040101010101" pitchFamily="2" charset="-122"/>
        </a:defRPr>
      </a:lvl1pPr>
    </p:titleStyle>
    <p:bodyStyle>
      <a:lvl1pPr marL="342900" indent="-342900" algn="l" defTabSz="457200" rtl="0" eaLnBrk="1" latinLnBrk="0" hangingPunct="1">
        <a:spcBef>
          <a:spcPct val="20000"/>
        </a:spcBef>
        <a:buFont typeface="Arial"/>
        <a:buChar char="•"/>
        <a:defRPr sz="3200" kern="1200">
          <a:solidFill>
            <a:schemeClr val="bg1"/>
          </a:solidFill>
          <a:latin typeface="STXinwei" panose="02010800040101010101" pitchFamily="2" charset="-122"/>
          <a:ea typeface="STXinwei" panose="02010800040101010101" pitchFamily="2" charset="-122"/>
          <a:cs typeface="STXinwei" panose="02010800040101010101" pitchFamily="2" charset="-122"/>
        </a:defRPr>
      </a:lvl1pPr>
      <a:lvl2pPr marL="742950" indent="-285750" algn="l" defTabSz="457200" rtl="0" eaLnBrk="1" latinLnBrk="0" hangingPunct="1">
        <a:spcBef>
          <a:spcPct val="20000"/>
        </a:spcBef>
        <a:buFont typeface="Arial"/>
        <a:buChar char="–"/>
        <a:defRPr sz="2800" kern="1200">
          <a:solidFill>
            <a:schemeClr val="bg1"/>
          </a:solidFill>
          <a:latin typeface="STXinwei" panose="02010800040101010101" pitchFamily="2" charset="-122"/>
          <a:ea typeface="STXinwei" panose="02010800040101010101" pitchFamily="2" charset="-122"/>
          <a:cs typeface="STXinwei" panose="02010800040101010101" pitchFamily="2" charset="-122"/>
        </a:defRPr>
      </a:lvl2pPr>
      <a:lvl3pPr marL="1143000" indent="-228600" algn="l" defTabSz="457200" rtl="0" eaLnBrk="1" latinLnBrk="0" hangingPunct="1">
        <a:spcBef>
          <a:spcPct val="20000"/>
        </a:spcBef>
        <a:buFont typeface="Arial"/>
        <a:buChar char="•"/>
        <a:defRPr sz="2400" kern="1200">
          <a:solidFill>
            <a:schemeClr val="bg1"/>
          </a:solidFill>
          <a:latin typeface="STXinwei" panose="02010800040101010101" pitchFamily="2" charset="-122"/>
          <a:ea typeface="STXinwei" panose="02010800040101010101" pitchFamily="2" charset="-122"/>
          <a:cs typeface="STXinwei" panose="02010800040101010101" pitchFamily="2" charset="-122"/>
        </a:defRPr>
      </a:lvl3pPr>
      <a:lvl4pPr marL="1600200" indent="-228600" algn="l" defTabSz="457200" rtl="0" eaLnBrk="1" latinLnBrk="0" hangingPunct="1">
        <a:spcBef>
          <a:spcPct val="20000"/>
        </a:spcBef>
        <a:buFont typeface="Arial"/>
        <a:buChar char="–"/>
        <a:defRPr sz="2000" kern="1200">
          <a:solidFill>
            <a:schemeClr val="bg1"/>
          </a:solidFill>
          <a:latin typeface="STXinwei" panose="02010800040101010101" pitchFamily="2" charset="-122"/>
          <a:ea typeface="STXinwei" panose="02010800040101010101" pitchFamily="2" charset="-122"/>
          <a:cs typeface="STXinwei" panose="02010800040101010101" pitchFamily="2" charset="-122"/>
        </a:defRPr>
      </a:lvl4pPr>
      <a:lvl5pPr marL="2057400" indent="-228600" algn="l" defTabSz="457200" rtl="0" eaLnBrk="1" latinLnBrk="0" hangingPunct="1">
        <a:spcBef>
          <a:spcPct val="20000"/>
        </a:spcBef>
        <a:buFont typeface="Arial"/>
        <a:buChar char="»"/>
        <a:defRPr sz="2000" kern="1200">
          <a:solidFill>
            <a:schemeClr val="bg1"/>
          </a:solidFill>
          <a:latin typeface="STXinwei" panose="02010800040101010101" pitchFamily="2" charset="-122"/>
          <a:ea typeface="STXinwei" panose="02010800040101010101" pitchFamily="2" charset="-122"/>
          <a:cs typeface="STXinwei" panose="02010800040101010101" pitchFamily="2" charset="-12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2.xml"/><Relationship Id="rId5" Type="http://schemas.openxmlformats.org/officeDocument/2006/relationships/image" Target="../media/image13.tiff"/><Relationship Id="rId4" Type="http://schemas.openxmlformats.org/officeDocument/2006/relationships/image" Target="../media/image12.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hyperlink" Target="https://www.google.nl/url?sa=i&amp;rct=j&amp;q=&amp;esrc=s&amp;source=images&amp;cd=&amp;ved=2ahUKEwjt7f311aTaAhUIDewKHciaCq0QjRx6BAgAEAU&amp;url=http://professional-guru.com/courses/blockchaincourse/&amp;psig=AOvVaw1fDdbytLI0us7qGAUvFZvD&amp;ust=1523070488163684"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 Id="rId5" Type="http://schemas.openxmlformats.org/officeDocument/2006/relationships/image" Target="../media/image21.tiff"/><Relationship Id="rId4" Type="http://schemas.openxmlformats.org/officeDocument/2006/relationships/image" Target="../media/image20.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png"/><Relationship Id="rId7" Type="http://schemas.openxmlformats.org/officeDocument/2006/relationships/image" Target="../media/image28.jpeg"/><Relationship Id="rId12" Type="http://schemas.openxmlformats.org/officeDocument/2006/relationships/image" Target="../media/image32.png"/><Relationship Id="rId2" Type="http://schemas.openxmlformats.org/officeDocument/2006/relationships/image" Target="../media/image25.jpeg"/><Relationship Id="rId1" Type="http://schemas.openxmlformats.org/officeDocument/2006/relationships/slideLayout" Target="../slideLayouts/slideLayout5.xml"/><Relationship Id="rId6" Type="http://schemas.openxmlformats.org/officeDocument/2006/relationships/hyperlink" Target="https://www.google.com/url?sa=i&amp;rct=j&amp;q=&amp;esrc=s&amp;source=images&amp;cd=&amp;ved=2ahUKEwiF6YXRlrDaAhUxU98KHa02AoYQjRx6BAgAEAU&amp;url=https://www.waterstechnology.com/sell-side-technology/news/2294095/markitserv-connects-to-nasdaq-for-fx-clearing&amp;psig=AOvVaw0_PojKj21M2L3Gih2kqry9&amp;ust=1523465588086502" TargetMode="External"/><Relationship Id="rId11" Type="http://schemas.openxmlformats.org/officeDocument/2006/relationships/hyperlink" Target="https://www.google.nl/url?sa=i&amp;rct=j&amp;q=&amp;esrc=s&amp;source=images&amp;cd=&amp;ved=2ahUKEwjt7f311aTaAhUIDewKHciaCq0QjRx6BAgAEAU&amp;url=http://professional-guru.com/courses/blockchaincourse/&amp;psig=AOvVaw1fDdbytLI0us7qGAUvFZvD&amp;ust=1523070488163684" TargetMode="External"/><Relationship Id="rId5" Type="http://schemas.openxmlformats.org/officeDocument/2006/relationships/image" Target="../media/image27.jpeg"/><Relationship Id="rId10" Type="http://schemas.openxmlformats.org/officeDocument/2006/relationships/image" Target="../media/image31.png"/><Relationship Id="rId4" Type="http://schemas.openxmlformats.org/officeDocument/2006/relationships/hyperlink" Target="https://www.google.com/url?sa=i&amp;rct=j&amp;q=&amp;esrc=s&amp;source=images&amp;cd=&amp;ved=2ahUKEwi2w5fxlbDaAhXiYt8KHZw3C9gQjRx6BAgAEAU&amp;url=https://www.investor.bg/novini/130/a/schroders-s-pozitivna-ocenka-za-amerikanskite-korporativni-obligacii-215035/&amp;psig=AOvVaw0_PojKj21M2L3Gih2kqry9&amp;ust=1523465588086502" TargetMode="External"/><Relationship Id="rId9"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9.tiff"/><Relationship Id="rId7" Type="http://schemas.openxmlformats.org/officeDocument/2006/relationships/image" Target="../media/image42.tiff"/><Relationship Id="rId12" Type="http://schemas.openxmlformats.org/officeDocument/2006/relationships/image" Target="../media/image44.png"/><Relationship Id="rId2" Type="http://schemas.openxmlformats.org/officeDocument/2006/relationships/image" Target="../media/image38.tiff"/><Relationship Id="rId1" Type="http://schemas.openxmlformats.org/officeDocument/2006/relationships/slideLayout" Target="../slideLayouts/slideLayout2.xml"/><Relationship Id="rId6" Type="http://schemas.openxmlformats.org/officeDocument/2006/relationships/image" Target="../media/image41.tiff"/><Relationship Id="rId11" Type="http://schemas.openxmlformats.org/officeDocument/2006/relationships/hyperlink" Target="https://www.google.com.hk/url?sa=i&amp;rct=j&amp;q=&amp;esrc=s&amp;source=images&amp;cd=&amp;ved=0ahUKEwj85MDU6bDXAhVEULwKHfdTDnYQjRwIBw&amp;url=https://www.tensorflow.org/&amp;psig=AOvVaw2-5ku6QDzW5g0_SRBWKLcW&amp;ust=1510293975864161" TargetMode="External"/><Relationship Id="rId5" Type="http://schemas.openxmlformats.org/officeDocument/2006/relationships/image" Target="../media/image37.tiff"/><Relationship Id="rId10" Type="http://schemas.openxmlformats.org/officeDocument/2006/relationships/image" Target="../media/image43.png"/><Relationship Id="rId4" Type="http://schemas.openxmlformats.org/officeDocument/2006/relationships/image" Target="../media/image40.jpeg"/><Relationship Id="rId9" Type="http://schemas.openxmlformats.org/officeDocument/2006/relationships/hyperlink" Target="https://www.google.com/url?sa=i&amp;rct=j&amp;q=&amp;esrc=s&amp;source=images&amp;cd=&amp;ved=2ahUKEwjOh9feqpraAhUPG3wKHVyoDR0QjRx6BAgAEAU&amp;url=http://openid.net/certification/faq/&amp;psig=AOvVaw3jEcumwMjnLdF4_2fy6_NV&amp;ust=1522715312388328"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tiff"/><Relationship Id="rId18" Type="http://schemas.openxmlformats.org/officeDocument/2006/relationships/image" Target="../media/image57.tiff"/><Relationship Id="rId26" Type="http://schemas.openxmlformats.org/officeDocument/2006/relationships/image" Target="../media/image61.jpeg"/><Relationship Id="rId3" Type="http://schemas.openxmlformats.org/officeDocument/2006/relationships/image" Target="../media/image46.png"/><Relationship Id="rId21" Type="http://schemas.openxmlformats.org/officeDocument/2006/relationships/image" Target="../media/image39.tiff"/><Relationship Id="rId7" Type="http://schemas.openxmlformats.org/officeDocument/2006/relationships/hyperlink" Target="https://en.wikipedia.org/wiki/File:Modelica.png" TargetMode="External"/><Relationship Id="rId12" Type="http://schemas.openxmlformats.org/officeDocument/2006/relationships/image" Target="../media/image53.jpeg"/><Relationship Id="rId17" Type="http://schemas.openxmlformats.org/officeDocument/2006/relationships/image" Target="../media/image56.tiff"/><Relationship Id="rId25" Type="http://schemas.openxmlformats.org/officeDocument/2006/relationships/hyperlink" Target="https://www.google.nl/url?sa=i&amp;rct=j&amp;q=&amp;esrc=s&amp;source=images&amp;cd=&amp;ved=2ahUKEwjQpoS_uqfaAhUNr6QKHaMxBxAQjRx6BAgAEAU&amp;url=https://www.pinterest.co.uk/pin/688206386779725905/&amp;psig=AOvVaw1-BGAh9r4Lzs4HueID8zyz&amp;ust=1523166211208225" TargetMode="External"/><Relationship Id="rId2" Type="http://schemas.openxmlformats.org/officeDocument/2006/relationships/image" Target="../media/image45.jpeg"/><Relationship Id="rId16" Type="http://schemas.openxmlformats.org/officeDocument/2006/relationships/image" Target="../media/image55.jpeg"/><Relationship Id="rId20" Type="http://schemas.openxmlformats.org/officeDocument/2006/relationships/image" Target="../media/image42.tiff"/><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2.png"/><Relationship Id="rId24" Type="http://schemas.openxmlformats.org/officeDocument/2006/relationships/image" Target="../media/image7.png"/><Relationship Id="rId5" Type="http://schemas.openxmlformats.org/officeDocument/2006/relationships/image" Target="../media/image48.png"/><Relationship Id="rId15" Type="http://schemas.openxmlformats.org/officeDocument/2006/relationships/image" Target="../media/image4.tiff"/><Relationship Id="rId23" Type="http://schemas.openxmlformats.org/officeDocument/2006/relationships/image" Target="../media/image60.tiff"/><Relationship Id="rId10" Type="http://schemas.openxmlformats.org/officeDocument/2006/relationships/image" Target="../media/image51.png"/><Relationship Id="rId19" Type="http://schemas.openxmlformats.org/officeDocument/2006/relationships/image" Target="../media/image58.tiff"/><Relationship Id="rId4" Type="http://schemas.openxmlformats.org/officeDocument/2006/relationships/image" Target="../media/image47.tiff"/><Relationship Id="rId9" Type="http://schemas.openxmlformats.org/officeDocument/2006/relationships/hyperlink" Target="https://www.google.com.hk/url?sa=i&amp;rct=j&amp;q=&amp;esrc=s&amp;source=images&amp;cd=&amp;ved=0ahUKEwj85MDU6bDXAhVEULwKHfdTDnYQjRwIBw&amp;url=https://www.tensorflow.org/&amp;psig=AOvVaw2-5ku6QDzW5g0_SRBWKLcW&amp;ust=1510293975864161" TargetMode="External"/><Relationship Id="rId14" Type="http://schemas.openxmlformats.org/officeDocument/2006/relationships/image" Target="../media/image54.png"/><Relationship Id="rId22"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www.google.com/url?sa=i&amp;rct=j&amp;q=&amp;esrc=s&amp;source=images&amp;cd=&amp;ved=2ahUKEwj35pfn5q7aAhVtk-AKHYp7CZcQjRx6BAgAEAU&amp;url=http://www.yongxiang.me/2017/02/18/201702/css-taiji/&amp;psig=AOvVaw0-Gh5hLI7_oKkxEn5_kT8g&amp;ust=1523418623508186"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7.tiff"/><Relationship Id="rId13" Type="http://schemas.openxmlformats.org/officeDocument/2006/relationships/image" Target="../media/image58.tiff"/><Relationship Id="rId3" Type="http://schemas.openxmlformats.org/officeDocument/2006/relationships/image" Target="../media/image46.png"/><Relationship Id="rId7" Type="http://schemas.openxmlformats.org/officeDocument/2006/relationships/image" Target="../media/image39.tiff"/><Relationship Id="rId12" Type="http://schemas.openxmlformats.org/officeDocument/2006/relationships/image" Target="../media/image62.png"/><Relationship Id="rId2"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image" Target="../media/image4.tiff"/><Relationship Id="rId11" Type="http://schemas.openxmlformats.org/officeDocument/2006/relationships/image" Target="../media/image42.tiff"/><Relationship Id="rId5" Type="http://schemas.openxmlformats.org/officeDocument/2006/relationships/image" Target="../media/image5.tiff"/><Relationship Id="rId15" Type="http://schemas.openxmlformats.org/officeDocument/2006/relationships/image" Target="../media/image6.jpeg"/><Relationship Id="rId10" Type="http://schemas.openxmlformats.org/officeDocument/2006/relationships/image" Target="../media/image7.png"/><Relationship Id="rId4" Type="http://schemas.openxmlformats.org/officeDocument/2006/relationships/image" Target="../media/image36.png"/><Relationship Id="rId9" Type="http://schemas.openxmlformats.org/officeDocument/2006/relationships/image" Target="../media/image60.tiff"/><Relationship Id="rId14" Type="http://schemas.openxmlformats.org/officeDocument/2006/relationships/hyperlink" Target="https://www.google.nl/url?sa=i&amp;rct=j&amp;q=&amp;esrc=s&amp;source=images&amp;cd=&amp;ved=2ahUKEwjQpoS_uqfaAhUNr6QKHaMxBxAQjRx6BAgAEAU&amp;url=https://www.pinterest.co.uk/pin/688206386779725905/&amp;psig=AOvVaw1-BGAh9r4Lzs4HueID8zyz&amp;ust=1523166211208225"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3.tiff"/><Relationship Id="rId1" Type="http://schemas.openxmlformats.org/officeDocument/2006/relationships/slideLayout" Target="../slideLayouts/slideLayout2.xml"/><Relationship Id="rId6" Type="http://schemas.openxmlformats.org/officeDocument/2006/relationships/image" Target="../media/image66.tiff"/><Relationship Id="rId5" Type="http://schemas.openxmlformats.org/officeDocument/2006/relationships/image" Target="../media/image65.tiff"/><Relationship Id="rId4" Type="http://schemas.openxmlformats.org/officeDocument/2006/relationships/image" Target="../media/image64.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8.tiff"/><Relationship Id="rId1" Type="http://schemas.openxmlformats.org/officeDocument/2006/relationships/slideLayout" Target="../slideLayouts/slideLayout2.xml"/><Relationship Id="rId4" Type="http://schemas.openxmlformats.org/officeDocument/2006/relationships/image" Target="../media/image68.tiff"/></Relationships>
</file>

<file path=ppt/slides/_rels/slide35.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5.tiff"/><Relationship Id="rId3" Type="http://schemas.openxmlformats.org/officeDocument/2006/relationships/image" Target="../media/image7.png"/><Relationship Id="rId7" Type="http://schemas.openxmlformats.org/officeDocument/2006/relationships/image" Target="../media/image58.tiff"/><Relationship Id="rId12" Type="http://schemas.openxmlformats.org/officeDocument/2006/relationships/image" Target="../media/image57.tiff"/><Relationship Id="rId2" Type="http://schemas.openxmlformats.org/officeDocument/2006/relationships/image" Target="../media/image60.tiff"/><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73.tiff"/><Relationship Id="rId5" Type="http://schemas.openxmlformats.org/officeDocument/2006/relationships/image" Target="../media/image39.tiff"/><Relationship Id="rId10" Type="http://schemas.openxmlformats.org/officeDocument/2006/relationships/image" Target="../media/image72.png"/><Relationship Id="rId4" Type="http://schemas.openxmlformats.org/officeDocument/2006/relationships/image" Target="../media/image42.tiff"/><Relationship Id="rId9" Type="http://schemas.openxmlformats.org/officeDocument/2006/relationships/image" Target="../media/image71.tiff"/></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6.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hyperlink" Target="https://www.google.com.hk/url?sa=i&amp;rct=j&amp;q=&amp;esrc=s&amp;source=images&amp;cd=&amp;ved=0ahUKEwj85MDU6bDXAhVEULwKHfdTDnYQjRwIBw&amp;url=https://www.tensorflow.org/&amp;psig=AOvVaw2-5ku6QDzW5g0_SRBWKLcW&amp;ust=1510293975864161"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hyperlink" Target="https://www.google.nl/url?sa=i&amp;rct=j&amp;q=&amp;esrc=s&amp;source=images&amp;cd=&amp;ved=2ahUKEwjQpoS_uqfaAhUNr6QKHaMxBxAQjRx6BAgAEAU&amp;url=https://www.pinterest.co.uk/pin/688206386779725905/&amp;psig=AOvVaw1-BGAh9r4Lzs4HueID8zyz&amp;ust=1523166211208225"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hub.docker.com/r/wernight/duplicity/"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image" Target="../media/image5.tiff"/><Relationship Id="rId7" Type="http://schemas.openxmlformats.org/officeDocument/2006/relationships/image" Target="../media/image8.tiff"/><Relationship Id="rId2" Type="http://schemas.openxmlformats.org/officeDocument/2006/relationships/image" Target="../media/image4.tiff"/><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hyperlink" Target="https://www.google.nl/url?sa=i&amp;rct=j&amp;q=&amp;esrc=s&amp;source=images&amp;cd=&amp;ved=2ahUKEwjQpoS_uqfaAhUNr6QKHaMxBxAQjRx6BAgAEAU&amp;url=https://www.pinterest.co.uk/pin/688206386779725905/&amp;psig=AOvVaw1-BGAh9r4Lzs4HueID8zyz&amp;ust=1523166211208225"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30118" y="1757437"/>
            <a:ext cx="7772400" cy="1470025"/>
          </a:xfrm>
        </p:spPr>
        <p:txBody>
          <a:bodyPr>
            <a:normAutofit/>
          </a:bodyPr>
          <a:lstStyle/>
          <a:p>
            <a:r>
              <a:rPr lang="zh-TW" altLang="en-US" dirty="0">
                <a:solidFill>
                  <a:schemeClr val="bg1"/>
                </a:solidFill>
                <a:latin typeface="STXinwei" panose="02010800040101010101" pitchFamily="2" charset="-122"/>
                <a:ea typeface="STXinwei" panose="02010800040101010101" pitchFamily="2" charset="-122"/>
                <a:cs typeface="Adobe 繁黑體 Std B"/>
              </a:rPr>
              <a:t>区块链时代的数字资产管理</a:t>
            </a:r>
            <a:endParaRPr lang="en-US" sz="2700" dirty="0">
              <a:solidFill>
                <a:schemeClr val="bg1"/>
              </a:solidFill>
              <a:latin typeface="STXinwei" panose="02010800040101010101" pitchFamily="2" charset="-122"/>
              <a:ea typeface="STXinwei" panose="02010800040101010101" pitchFamily="2" charset="-122"/>
              <a:cs typeface="Adobe 繁黑體 Std B"/>
            </a:endParaRPr>
          </a:p>
        </p:txBody>
      </p:sp>
      <p:sp>
        <p:nvSpPr>
          <p:cNvPr id="3" name="Subtitle 2"/>
          <p:cNvSpPr>
            <a:spLocks noGrp="1"/>
          </p:cNvSpPr>
          <p:nvPr>
            <p:ph type="subTitle" idx="1"/>
          </p:nvPr>
        </p:nvSpPr>
        <p:spPr>
          <a:xfrm>
            <a:off x="2915918" y="5071036"/>
            <a:ext cx="6400800" cy="1530205"/>
          </a:xfrm>
        </p:spPr>
        <p:txBody>
          <a:bodyPr>
            <a:normAutofit fontScale="92500" lnSpcReduction="10000"/>
          </a:bodyPr>
          <a:lstStyle/>
          <a:p>
            <a:r>
              <a:rPr lang="zh-TW" altLang="en-US" sz="3800" dirty="0">
                <a:solidFill>
                  <a:schemeClr val="bg1">
                    <a:lumMod val="85000"/>
                  </a:schemeClr>
                </a:solidFill>
                <a:cs typeface="Adobe 繁黑體 Std B"/>
              </a:rPr>
              <a:t>顾学雍</a:t>
            </a:r>
            <a:endParaRPr lang="en-US" altLang="zh-CN" sz="3800" dirty="0">
              <a:solidFill>
                <a:schemeClr val="bg1">
                  <a:lumMod val="85000"/>
                </a:schemeClr>
              </a:solidFill>
              <a:cs typeface="Adobe 繁黑體 Std B"/>
            </a:endParaRPr>
          </a:p>
          <a:p>
            <a:endParaRPr lang="en-US" sz="2800" dirty="0">
              <a:solidFill>
                <a:schemeClr val="bg1">
                  <a:lumMod val="85000"/>
                </a:schemeClr>
              </a:solidFill>
              <a:cs typeface="Adobe 繁黑體 Std B"/>
            </a:endParaRPr>
          </a:p>
          <a:p>
            <a:r>
              <a:rPr lang="en-US" sz="2800" dirty="0">
                <a:solidFill>
                  <a:schemeClr val="bg1">
                    <a:lumMod val="85000"/>
                  </a:schemeClr>
                </a:solidFill>
                <a:cs typeface="Adobe 繁黑體 Std B"/>
              </a:rPr>
              <a:t>May 1</a:t>
            </a:r>
            <a:r>
              <a:rPr lang="en-US" altLang="zh-Hans" sz="2800" dirty="0">
                <a:solidFill>
                  <a:schemeClr val="bg1">
                    <a:lumMod val="85000"/>
                  </a:schemeClr>
                </a:solidFill>
                <a:cs typeface="Adobe 繁黑體 Std B"/>
              </a:rPr>
              <a:t>6</a:t>
            </a:r>
            <a:r>
              <a:rPr lang="en-US" sz="2800" dirty="0">
                <a:solidFill>
                  <a:schemeClr val="bg1">
                    <a:lumMod val="85000"/>
                  </a:schemeClr>
                </a:solidFill>
                <a:cs typeface="Adobe 繁黑體 Std B"/>
              </a:rPr>
              <a:t>, 2018</a:t>
            </a:r>
          </a:p>
        </p:txBody>
      </p:sp>
    </p:spTree>
    <p:extLst>
      <p:ext uri="{BB962C8B-B14F-4D97-AF65-F5344CB8AC3E}">
        <p14:creationId xmlns:p14="http://schemas.microsoft.com/office/powerpoint/2010/main" val="1616458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latin typeface="STXinwei" panose="02010800040101010101" pitchFamily="2" charset="-122"/>
                <a:ea typeface="STXinwei" panose="02010800040101010101" pitchFamily="2" charset="-122"/>
              </a:rPr>
              <a:t>以</a:t>
            </a:r>
            <a:r>
              <a:rPr lang="en-US" altLang="zh-TW" dirty="0">
                <a:latin typeface="STXinwei" panose="02010800040101010101" pitchFamily="2" charset="-122"/>
                <a:ea typeface="STXinwei" panose="02010800040101010101" pitchFamily="2" charset="-122"/>
              </a:rPr>
              <a:t>OpenID </a:t>
            </a:r>
            <a:r>
              <a:rPr lang="zh-TW" altLang="en-US" dirty="0">
                <a:latin typeface="STXinwei" panose="02010800040101010101" pitchFamily="2" charset="-122"/>
                <a:ea typeface="STXinwei" panose="02010800040101010101" pitchFamily="2" charset="-122"/>
              </a:rPr>
              <a:t>为例的通证技术</a:t>
            </a:r>
            <a:endParaRPr lang="en-US" altLang="zh-CN" dirty="0">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84145329-6D37-E745-ACA9-E8088A5E73A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90930" y="1581631"/>
            <a:ext cx="4685221" cy="1874088"/>
          </a:xfrm>
          <a:prstGeom prst="rect">
            <a:avLst/>
          </a:prstGeom>
        </p:spPr>
      </p:pic>
      <p:pic>
        <p:nvPicPr>
          <p:cNvPr id="6" name="Picture 5">
            <a:extLst>
              <a:ext uri="{FF2B5EF4-FFF2-40B4-BE49-F238E27FC236}">
                <a16:creationId xmlns:a16="http://schemas.microsoft.com/office/drawing/2014/main" id="{4A57FFC6-C9AC-1242-B43B-3F8E958471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90930" y="3619712"/>
            <a:ext cx="4685221" cy="2911320"/>
          </a:xfrm>
          <a:prstGeom prst="rect">
            <a:avLst/>
          </a:prstGeom>
        </p:spPr>
      </p:pic>
      <p:sp>
        <p:nvSpPr>
          <p:cNvPr id="5" name="Title 1">
            <a:extLst>
              <a:ext uri="{FF2B5EF4-FFF2-40B4-BE49-F238E27FC236}">
                <a16:creationId xmlns:a16="http://schemas.microsoft.com/office/drawing/2014/main" id="{AC7DBC95-1440-A046-8B83-1A019A643803}"/>
              </a:ext>
            </a:extLst>
          </p:cNvPr>
          <p:cNvSpPr txBox="1">
            <a:spLocks/>
          </p:cNvSpPr>
          <p:nvPr/>
        </p:nvSpPr>
        <p:spPr>
          <a:xfrm>
            <a:off x="0" y="1667271"/>
            <a:ext cx="3789463" cy="229899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zh-Hans" altLang="en-U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通证工作流：</a:t>
            </a:r>
            <a:endParaRPr kumimoji="0" lang="en-US" altLang="zh-Han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zh-Han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1.</a:t>
            </a:r>
            <a:r>
              <a:rPr kumimoji="0" lang="zh-Hans" altLang="en-U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确权</a:t>
            </a:r>
            <a:endParaRPr kumimoji="0" lang="en-US" altLang="zh-Han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zh-Han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2.</a:t>
            </a:r>
            <a:r>
              <a:rPr kumimoji="0" lang="zh-Hans" altLang="en-U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授权</a:t>
            </a:r>
            <a:endParaRPr kumimoji="0" lang="en-US" altLang="zh-CN"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pic>
        <p:nvPicPr>
          <p:cNvPr id="3" name="Picture 2">
            <a:extLst>
              <a:ext uri="{FF2B5EF4-FFF2-40B4-BE49-F238E27FC236}">
                <a16:creationId xmlns:a16="http://schemas.microsoft.com/office/drawing/2014/main" id="{38AFC658-F33B-1C4A-AED2-9453EB2E0E98}"/>
              </a:ext>
            </a:extLst>
          </p:cNvPr>
          <p:cNvPicPr>
            <a:picLocks noChangeAspect="1"/>
          </p:cNvPicPr>
          <p:nvPr/>
        </p:nvPicPr>
        <p:blipFill>
          <a:blip r:embed="rId4"/>
          <a:stretch>
            <a:fillRect/>
          </a:stretch>
        </p:blipFill>
        <p:spPr>
          <a:xfrm>
            <a:off x="8601828" y="4053524"/>
            <a:ext cx="3338111" cy="2054222"/>
          </a:xfrm>
          <a:prstGeom prst="rect">
            <a:avLst/>
          </a:prstGeom>
        </p:spPr>
      </p:pic>
      <p:pic>
        <p:nvPicPr>
          <p:cNvPr id="4" name="Picture 3">
            <a:extLst>
              <a:ext uri="{FF2B5EF4-FFF2-40B4-BE49-F238E27FC236}">
                <a16:creationId xmlns:a16="http://schemas.microsoft.com/office/drawing/2014/main" id="{26E9F22C-B353-4D44-A41F-7BF9EF8C936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7011" y="4048261"/>
            <a:ext cx="2748683" cy="2059485"/>
          </a:xfrm>
          <a:prstGeom prst="rect">
            <a:avLst/>
          </a:prstGeom>
        </p:spPr>
      </p:pic>
      <p:sp>
        <p:nvSpPr>
          <p:cNvPr id="8" name="Title 1">
            <a:extLst>
              <a:ext uri="{FF2B5EF4-FFF2-40B4-BE49-F238E27FC236}">
                <a16:creationId xmlns:a16="http://schemas.microsoft.com/office/drawing/2014/main" id="{D2401D05-F2F2-4942-AF5A-BB01D41D14A6}"/>
              </a:ext>
            </a:extLst>
          </p:cNvPr>
          <p:cNvSpPr txBox="1">
            <a:spLocks/>
          </p:cNvSpPr>
          <p:nvPr/>
        </p:nvSpPr>
        <p:spPr>
          <a:xfrm>
            <a:off x="8376151" y="2888259"/>
            <a:ext cx="3789463" cy="116000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zh-TW" altLang="en-US" sz="3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多方参与者的</a:t>
            </a:r>
            <a:r>
              <a:rPr kumimoji="0" lang="zh-Hans" altLang="en-US" sz="3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确权</a:t>
            </a:r>
            <a:r>
              <a:rPr kumimoji="0" lang="zh-TW" altLang="en-US" sz="3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与</a:t>
            </a:r>
            <a:r>
              <a:rPr kumimoji="0" lang="zh-Hans" altLang="en-US" sz="3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授权</a:t>
            </a:r>
            <a:r>
              <a:rPr kumimoji="0" lang="zh-TW" altLang="en-US" sz="3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工作流</a:t>
            </a:r>
            <a:endParaRPr kumimoji="0" lang="en-US" altLang="zh-CN" sz="3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1403519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latin typeface="STXinwei" panose="02010800040101010101" pitchFamily="2" charset="-122"/>
                <a:ea typeface="STXinwei" panose="02010800040101010101" pitchFamily="2" charset="-122"/>
              </a:rPr>
              <a:t>基于通证</a:t>
            </a:r>
            <a:r>
              <a:rPr lang="zh-TW" altLang="en-US" dirty="0">
                <a:latin typeface="STXinwei" panose="02010800040101010101" pitchFamily="2" charset="-122"/>
                <a:ea typeface="STXinwei" panose="02010800040101010101" pitchFamily="2" charset="-122"/>
              </a:rPr>
              <a:t>授权</a:t>
            </a:r>
            <a:r>
              <a:rPr lang="zh-Hans" altLang="en-US" dirty="0">
                <a:latin typeface="STXinwei" panose="02010800040101010101" pitchFamily="2" charset="-122"/>
                <a:ea typeface="STXinwei" panose="02010800040101010101" pitchFamily="2" charset="-122"/>
              </a:rPr>
              <a:t>的可信计算</a:t>
            </a:r>
            <a:endParaRPr lang="en-US" altLang="zh-CN" dirty="0">
              <a:latin typeface="STXinwei" panose="02010800040101010101" pitchFamily="2" charset="-122"/>
              <a:ea typeface="STXinwei" panose="02010800040101010101" pitchFamily="2" charset="-122"/>
            </a:endParaRPr>
          </a:p>
        </p:txBody>
      </p:sp>
      <p:sp>
        <p:nvSpPr>
          <p:cNvPr id="3" name="Content Placeholder 2">
            <a:extLst>
              <a:ext uri="{FF2B5EF4-FFF2-40B4-BE49-F238E27FC236}">
                <a16:creationId xmlns:a16="http://schemas.microsoft.com/office/drawing/2014/main" id="{3738AEB6-85D6-E34E-AB9E-37D8CA88ADEA}"/>
              </a:ext>
            </a:extLst>
          </p:cNvPr>
          <p:cNvSpPr>
            <a:spLocks noGrp="1"/>
          </p:cNvSpPr>
          <p:nvPr>
            <p:ph idx="1"/>
          </p:nvPr>
        </p:nvSpPr>
        <p:spPr>
          <a:xfrm>
            <a:off x="764498" y="3841377"/>
            <a:ext cx="10972800" cy="1949823"/>
          </a:xfrm>
        </p:spPr>
        <p:txBody>
          <a:bodyPr>
            <a:normAutofit fontScale="70000" lnSpcReduction="20000"/>
          </a:bodyPr>
          <a:lstStyle/>
          <a:p>
            <a:pPr marL="0" indent="0">
              <a:buNone/>
            </a:pPr>
            <a:r>
              <a:rPr lang="zh-Hans" altLang="en-US" sz="4800" dirty="0"/>
              <a:t>没有通证</a:t>
            </a:r>
            <a:r>
              <a:rPr lang="en-US" altLang="zh-Hans" sz="4800" dirty="0"/>
              <a:t>(Token)</a:t>
            </a:r>
            <a:r>
              <a:rPr lang="zh-Hans" altLang="en-US" sz="4800" dirty="0"/>
              <a:t>，就没有可信计算，也就没有可在网络上交易的数字资产</a:t>
            </a:r>
            <a:endParaRPr lang="en-US" altLang="zh-Hans" sz="4800" dirty="0"/>
          </a:p>
          <a:p>
            <a:pPr marL="0" indent="0">
              <a:buNone/>
            </a:pPr>
            <a:r>
              <a:rPr lang="zh-Hans" altLang="en-US" sz="4800" dirty="0"/>
              <a:t> （</a:t>
            </a:r>
            <a:r>
              <a:rPr lang="en-US" altLang="zh-Hans" sz="4800" dirty="0"/>
              <a:t>Token</a:t>
            </a:r>
            <a:r>
              <a:rPr lang="zh-Hans" altLang="en-US" sz="4800" dirty="0"/>
              <a:t>不止是数字货币，数字货币是最简单的一种数字资产）</a:t>
            </a:r>
            <a:endParaRPr lang="en-US" altLang="zh-Hans" sz="4800" dirty="0"/>
          </a:p>
        </p:txBody>
      </p:sp>
      <p:sp>
        <p:nvSpPr>
          <p:cNvPr id="14" name="Content Placeholder 2">
            <a:extLst>
              <a:ext uri="{FF2B5EF4-FFF2-40B4-BE49-F238E27FC236}">
                <a16:creationId xmlns:a16="http://schemas.microsoft.com/office/drawing/2014/main" id="{13F3C752-3124-2646-AC05-45D1B4554862}"/>
              </a:ext>
            </a:extLst>
          </p:cNvPr>
          <p:cNvSpPr txBox="1">
            <a:spLocks/>
          </p:cNvSpPr>
          <p:nvPr/>
        </p:nvSpPr>
        <p:spPr>
          <a:xfrm>
            <a:off x="764498" y="2057402"/>
            <a:ext cx="10972800" cy="194982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bg1"/>
                </a:solidFill>
                <a:latin typeface="Weibei SC" charset="-122"/>
                <a:ea typeface="Weibei SC" charset="-122"/>
                <a:cs typeface="Weibei SC" charset="-122"/>
              </a:defRPr>
            </a:lvl1pPr>
            <a:lvl2pPr marL="742950" indent="-285750" algn="l" defTabSz="457200" rtl="0" eaLnBrk="1" latinLnBrk="0" hangingPunct="1">
              <a:spcBef>
                <a:spcPct val="20000"/>
              </a:spcBef>
              <a:buFont typeface="Arial"/>
              <a:buChar char="–"/>
              <a:defRPr sz="2800" kern="1200">
                <a:solidFill>
                  <a:schemeClr val="bg1"/>
                </a:solidFill>
                <a:latin typeface="Weibei SC" charset="-122"/>
                <a:ea typeface="Weibei SC" charset="-122"/>
                <a:cs typeface="Weibei SC" charset="-122"/>
              </a:defRPr>
            </a:lvl2pPr>
            <a:lvl3pPr marL="1143000" indent="-228600" algn="l" defTabSz="457200" rtl="0" eaLnBrk="1" latinLnBrk="0" hangingPunct="1">
              <a:spcBef>
                <a:spcPct val="20000"/>
              </a:spcBef>
              <a:buFont typeface="Arial"/>
              <a:buChar char="•"/>
              <a:defRPr sz="2400" kern="1200">
                <a:solidFill>
                  <a:schemeClr val="bg1"/>
                </a:solidFill>
                <a:latin typeface="Weibei SC" charset="-122"/>
                <a:ea typeface="Weibei SC" charset="-122"/>
                <a:cs typeface="Weibei SC" charset="-122"/>
              </a:defRPr>
            </a:lvl3pPr>
            <a:lvl4pPr marL="16002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4pPr>
            <a:lvl5pPr marL="20574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zh-Hans" altLang="en-US" sz="5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通证 </a:t>
            </a:r>
            <a:r>
              <a:rPr kumimoji="0" lang="en-US" altLang="zh-Hans" sz="5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a:t>
            </a:r>
            <a:r>
              <a:rPr kumimoji="0" lang="zh-Hans" altLang="en-US" sz="5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 </a:t>
            </a:r>
            <a:r>
              <a:rPr kumimoji="0" lang="zh-Hans" altLang="en-US" sz="5400" b="0" i="0" u="none" strike="noStrike" kern="1200" cap="none" spc="0" normalizeH="0" baseline="0" noProof="0" dirty="0">
                <a:ln>
                  <a:noFill/>
                </a:ln>
                <a:solidFill>
                  <a:srgbClr val="FF0000"/>
                </a:solidFill>
                <a:effectLst/>
                <a:uLnTx/>
                <a:uFillTx/>
                <a:latin typeface="STXinwei" panose="02010800040101010101" pitchFamily="2" charset="-122"/>
                <a:ea typeface="STXinwei" panose="02010800040101010101" pitchFamily="2" charset="-122"/>
              </a:rPr>
              <a:t>数字资产 </a:t>
            </a:r>
            <a:r>
              <a:rPr kumimoji="0" lang="en-US" altLang="zh-Hans" sz="5400" b="0" i="0" u="none" strike="noStrike" kern="1200" cap="none" spc="0" normalizeH="0" baseline="0" noProof="0" dirty="0">
                <a:ln>
                  <a:noFill/>
                </a:ln>
                <a:solidFill>
                  <a:srgbClr val="FF0000"/>
                </a:solidFill>
                <a:effectLst/>
                <a:uLnTx/>
                <a:uFillTx/>
                <a:latin typeface="STXinwei" panose="02010800040101010101" pitchFamily="2" charset="-122"/>
                <a:ea typeface="STXinwei" panose="02010800040101010101" pitchFamily="2" charset="-122"/>
              </a:rPr>
              <a:t>&gt;</a:t>
            </a:r>
            <a:r>
              <a:rPr kumimoji="0" lang="zh-Hans" altLang="en-US" sz="5400" b="0" i="0" u="none" strike="noStrike" kern="1200" cap="none" spc="0" normalizeH="0" baseline="0" noProof="0" dirty="0">
                <a:ln>
                  <a:noFill/>
                </a:ln>
                <a:solidFill>
                  <a:srgbClr val="FF0000"/>
                </a:solidFill>
                <a:effectLst/>
                <a:uLnTx/>
                <a:uFillTx/>
                <a:latin typeface="STXinwei" panose="02010800040101010101" pitchFamily="2" charset="-122"/>
                <a:ea typeface="STXinwei" panose="02010800040101010101" pitchFamily="2" charset="-122"/>
              </a:rPr>
              <a:t> </a:t>
            </a:r>
            <a:r>
              <a:rPr kumimoji="0" lang="zh-Hans" altLang="en-US" sz="54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rPr>
              <a:t>数字货币</a:t>
            </a:r>
            <a:endParaRPr kumimoji="0" lang="en-US" altLang="zh-Hans" sz="54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003121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latin typeface="STXinwei" panose="02010800040101010101" pitchFamily="2" charset="-122"/>
                <a:ea typeface="STXinwei" panose="02010800040101010101" pitchFamily="2" charset="-122"/>
              </a:rPr>
              <a:t>（</a:t>
            </a:r>
            <a:r>
              <a:rPr lang="zh-TW" altLang="en-US" dirty="0">
                <a:latin typeface="STXinwei" panose="02010800040101010101" pitchFamily="2" charset="-122"/>
                <a:ea typeface="STXinwei" panose="02010800040101010101" pitchFamily="2" charset="-122"/>
              </a:rPr>
              <a:t>区块链时代前</a:t>
            </a:r>
            <a:r>
              <a:rPr lang="zh-Hans" altLang="en-US" dirty="0">
                <a:latin typeface="STXinwei" panose="02010800040101010101" pitchFamily="2" charset="-122"/>
                <a:ea typeface="STXinwei" panose="02010800040101010101" pitchFamily="2" charset="-122"/>
              </a:rPr>
              <a:t>）</a:t>
            </a:r>
            <a:r>
              <a:rPr lang="zh-TW" altLang="en-US" dirty="0">
                <a:latin typeface="STXinwei" panose="02010800040101010101" pitchFamily="2" charset="-122"/>
                <a:ea typeface="STXinwei" panose="02010800040101010101" pitchFamily="2" charset="-122"/>
              </a:rPr>
              <a:t>的</a:t>
            </a:r>
            <a:r>
              <a:rPr lang="zh-Hans" altLang="en-US" dirty="0">
                <a:latin typeface="STXinwei" panose="02010800040101010101" pitchFamily="2" charset="-122"/>
                <a:ea typeface="STXinwei" panose="02010800040101010101" pitchFamily="2" charset="-122"/>
              </a:rPr>
              <a:t>可信计算的定义</a:t>
            </a:r>
            <a:endParaRPr lang="en-US" altLang="zh-CN" dirty="0">
              <a:latin typeface="STXinwei" panose="02010800040101010101" pitchFamily="2" charset="-122"/>
              <a:ea typeface="STXinwei" panose="02010800040101010101" pitchFamily="2" charset="-122"/>
            </a:endParaRPr>
          </a:p>
        </p:txBody>
      </p:sp>
      <p:sp>
        <p:nvSpPr>
          <p:cNvPr id="3" name="Content Placeholder 2">
            <a:extLst>
              <a:ext uri="{FF2B5EF4-FFF2-40B4-BE49-F238E27FC236}">
                <a16:creationId xmlns:a16="http://schemas.microsoft.com/office/drawing/2014/main" id="{8D4E25C6-49CB-154D-B0D5-F0177F8D5141}"/>
              </a:ext>
            </a:extLst>
          </p:cNvPr>
          <p:cNvSpPr>
            <a:spLocks noGrp="1"/>
          </p:cNvSpPr>
          <p:nvPr>
            <p:ph idx="1"/>
          </p:nvPr>
        </p:nvSpPr>
        <p:spPr>
          <a:xfrm>
            <a:off x="863602" y="2167466"/>
            <a:ext cx="5573058" cy="3183468"/>
          </a:xfrm>
        </p:spPr>
        <p:txBody>
          <a:bodyPr>
            <a:normAutofit/>
          </a:bodyPr>
          <a:lstStyle/>
          <a:p>
            <a:r>
              <a:rPr lang="zh-Hans" altLang="en-US" sz="4000" dirty="0">
                <a:latin typeface="Rockwell" pitchFamily="18" charset="0"/>
              </a:rPr>
              <a:t>安全</a:t>
            </a:r>
            <a:r>
              <a:rPr lang="en-US" altLang="zh-Hans" sz="4000" dirty="0">
                <a:latin typeface="Rockwell" pitchFamily="18" charset="0"/>
              </a:rPr>
              <a:t>+</a:t>
            </a:r>
            <a:r>
              <a:rPr lang="zh-Hans" altLang="en-US" sz="4000" dirty="0">
                <a:latin typeface="Rockwell" pitchFamily="18" charset="0"/>
              </a:rPr>
              <a:t>可靠</a:t>
            </a:r>
            <a:endParaRPr lang="en-US" altLang="zh-Hans" sz="4000" dirty="0">
              <a:latin typeface="Rockwell" pitchFamily="18" charset="0"/>
            </a:endParaRPr>
          </a:p>
          <a:p>
            <a:r>
              <a:rPr lang="zh-Hans" altLang="en-US" sz="4000" dirty="0">
                <a:latin typeface="Rockwell" pitchFamily="18" charset="0"/>
              </a:rPr>
              <a:t>结果可预期</a:t>
            </a:r>
            <a:endParaRPr lang="zh-TW" altLang="en-US" sz="4000" dirty="0">
              <a:latin typeface="Rockwell" pitchFamily="18" charset="0"/>
            </a:endParaRPr>
          </a:p>
          <a:p>
            <a:r>
              <a:rPr lang="zh-Hans" altLang="en-US" sz="4000" dirty="0">
                <a:latin typeface="Rockwell" pitchFamily="18" charset="0"/>
              </a:rPr>
              <a:t>无外在干预计算结果</a:t>
            </a:r>
            <a:endParaRPr lang="en-US" altLang="zh-Hans" sz="4000" dirty="0">
              <a:latin typeface="Rockwell" pitchFamily="18" charset="0"/>
            </a:endParaRPr>
          </a:p>
        </p:txBody>
      </p:sp>
      <p:pic>
        <p:nvPicPr>
          <p:cNvPr id="4" name="Picture 3">
            <a:extLst>
              <a:ext uri="{FF2B5EF4-FFF2-40B4-BE49-F238E27FC236}">
                <a16:creationId xmlns:a16="http://schemas.microsoft.com/office/drawing/2014/main" id="{94AE37AF-73C8-3544-BE2F-2A81B143C9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02667" y="1798667"/>
            <a:ext cx="5634631" cy="3552267"/>
          </a:xfrm>
          <a:prstGeom prst="rect">
            <a:avLst/>
          </a:prstGeom>
        </p:spPr>
      </p:pic>
      <p:sp>
        <p:nvSpPr>
          <p:cNvPr id="5" name="TextBox 4">
            <a:extLst>
              <a:ext uri="{FF2B5EF4-FFF2-40B4-BE49-F238E27FC236}">
                <a16:creationId xmlns:a16="http://schemas.microsoft.com/office/drawing/2014/main" id="{2A2B3701-673A-8F40-9997-AD671B761577}"/>
              </a:ext>
            </a:extLst>
          </p:cNvPr>
          <p:cNvSpPr txBox="1"/>
          <p:nvPr/>
        </p:nvSpPr>
        <p:spPr>
          <a:xfrm>
            <a:off x="3881300" y="5731430"/>
            <a:ext cx="468589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内容摘自：可信计算现状与未来 （韩永飞）</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6" name="Oval 5">
            <a:extLst>
              <a:ext uri="{FF2B5EF4-FFF2-40B4-BE49-F238E27FC236}">
                <a16:creationId xmlns:a16="http://schemas.microsoft.com/office/drawing/2014/main" id="{E779D23F-1A91-494C-88A6-76602A184FED}"/>
              </a:ext>
            </a:extLst>
          </p:cNvPr>
          <p:cNvSpPr/>
          <p:nvPr/>
        </p:nvSpPr>
        <p:spPr>
          <a:xfrm>
            <a:off x="7727578" y="3245224"/>
            <a:ext cx="1413190" cy="698373"/>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2579169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2134" y="649112"/>
            <a:ext cx="9866536" cy="1202267"/>
          </a:xfrm>
        </p:spPr>
        <p:txBody>
          <a:bodyPr>
            <a:noAutofit/>
          </a:bodyPr>
          <a:lstStyle/>
          <a:p>
            <a:r>
              <a:rPr lang="zh-Hans" altLang="en-US" sz="3600" dirty="0">
                <a:latin typeface="STXinwei" panose="02010800040101010101" pitchFamily="2" charset="-122"/>
                <a:ea typeface="STXinwei" panose="02010800040101010101" pitchFamily="2" charset="-122"/>
                <a:cs typeface="Adobe 繁黑體 Std B"/>
              </a:rPr>
              <a:t>（</a:t>
            </a:r>
            <a:r>
              <a:rPr lang="zh-TW" altLang="en-US" sz="3600" dirty="0">
                <a:latin typeface="STXinwei" panose="02010800040101010101" pitchFamily="2" charset="-122"/>
                <a:ea typeface="STXinwei" panose="02010800040101010101" pitchFamily="2" charset="-122"/>
                <a:cs typeface="Adobe 繁黑體 Std B"/>
              </a:rPr>
              <a:t>在区块链风行之前</a:t>
            </a:r>
            <a:r>
              <a:rPr lang="zh-Hans" altLang="en-US" sz="3600" dirty="0">
                <a:latin typeface="STXinwei" panose="02010800040101010101" pitchFamily="2" charset="-122"/>
                <a:ea typeface="STXinwei" panose="02010800040101010101" pitchFamily="2" charset="-122"/>
                <a:cs typeface="Adobe 繁黑體 Std B"/>
              </a:rPr>
              <a:t>）</a:t>
            </a:r>
            <a:r>
              <a:rPr lang="zh-TW" altLang="en-US" sz="3600" dirty="0">
                <a:latin typeface="STXinwei" panose="02010800040101010101" pitchFamily="2" charset="-122"/>
                <a:ea typeface="STXinwei" panose="02010800040101010101" pitchFamily="2" charset="-122"/>
                <a:cs typeface="Adobe 繁黑體 Std B"/>
              </a:rPr>
              <a:t>通证</a:t>
            </a:r>
            <a:r>
              <a:rPr lang="zh-Hans" altLang="en-US" sz="3600" dirty="0">
                <a:latin typeface="STXinwei" panose="02010800040101010101" pitchFamily="2" charset="-122"/>
                <a:ea typeface="STXinwei" panose="02010800040101010101" pitchFamily="2" charset="-122"/>
                <a:cs typeface="Adobe 繁黑體 Std B"/>
              </a:rPr>
              <a:t>：</a:t>
            </a:r>
            <a:r>
              <a:rPr lang="zh-TW" altLang="en-US" sz="3600" dirty="0">
                <a:latin typeface="STXinwei" panose="02010800040101010101" pitchFamily="2" charset="-122"/>
                <a:ea typeface="STXinwei" panose="02010800040101010101" pitchFamily="2" charset="-122"/>
                <a:cs typeface="Adobe 繁黑體 Std B"/>
              </a:rPr>
              <a:t>数字资产的标签</a:t>
            </a:r>
            <a:endParaRPr lang="en-US" sz="3600" dirty="0">
              <a:solidFill>
                <a:srgbClr val="FFFFFF"/>
              </a:solidFill>
              <a:latin typeface="STXinwei" panose="02010800040101010101" pitchFamily="2" charset="-122"/>
              <a:ea typeface="STXinwei" panose="02010800040101010101" pitchFamily="2" charset="-122"/>
              <a:cs typeface="Adobe 繁黑體 Std B"/>
            </a:endParaRPr>
          </a:p>
        </p:txBody>
      </p:sp>
      <p:sp>
        <p:nvSpPr>
          <p:cNvPr id="18" name="Content Placeholder 3"/>
          <p:cNvSpPr txBox="1">
            <a:spLocks/>
          </p:cNvSpPr>
          <p:nvPr/>
        </p:nvSpPr>
        <p:spPr>
          <a:xfrm>
            <a:off x="887549" y="2030654"/>
            <a:ext cx="10796451" cy="4041777"/>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TW" altLang="en-US" dirty="0">
                <a:solidFill>
                  <a:srgbClr val="FFFFFF"/>
                </a:solidFill>
                <a:latin typeface="STXinwei" panose="02010800040101010101" pitchFamily="2" charset="-122"/>
                <a:ea typeface="STXinwei" panose="02010800040101010101" pitchFamily="2" charset="-122"/>
                <a:cs typeface="Adobe 繁黑體 Std B"/>
              </a:rPr>
              <a:t>数字货币</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以</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中心化</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数字账本为见证资产数量的技术</a:t>
            </a:r>
            <a:endParaRPr lang="en-US" dirty="0">
              <a:solidFill>
                <a:srgbClr val="FFFFFF"/>
              </a:solidFill>
              <a:latin typeface="STXinwei" panose="02010800040101010101" pitchFamily="2" charset="-122"/>
              <a:ea typeface="STXinwei" panose="02010800040101010101" pitchFamily="2" charset="-122"/>
              <a:cs typeface="Adobe 繁黑體 Std B"/>
            </a:endParaRPr>
          </a:p>
          <a:p>
            <a:endParaRPr lang="en-US" altLang="zh-CN" dirty="0">
              <a:solidFill>
                <a:srgbClr val="FFFFFF"/>
              </a:solidFill>
              <a:latin typeface="STXinwei" panose="02010800040101010101" pitchFamily="2" charset="-122"/>
              <a:ea typeface="STXinwei" panose="02010800040101010101" pitchFamily="2" charset="-122"/>
              <a:cs typeface="Adobe 繁黑體 Std B"/>
            </a:endParaRPr>
          </a:p>
          <a:p>
            <a:r>
              <a:rPr lang="zh-TW" altLang="en-US" dirty="0">
                <a:solidFill>
                  <a:srgbClr val="FFFFFF"/>
                </a:solidFill>
                <a:latin typeface="STXinwei" panose="02010800040101010101" pitchFamily="2" charset="-122"/>
                <a:ea typeface="STXinwei" panose="02010800040101010101" pitchFamily="2" charset="-122"/>
                <a:cs typeface="Adobe 繁黑體 Std B"/>
              </a:rPr>
              <a:t>数字身份</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以</a:t>
            </a:r>
            <a:r>
              <a:rPr lang="en-US" altLang="zh-TW" dirty="0">
                <a:solidFill>
                  <a:srgbClr val="FFFFFF"/>
                </a:solidFill>
                <a:latin typeface="STXinwei" panose="02010800040101010101" pitchFamily="2" charset="-122"/>
                <a:ea typeface="STXinwei" panose="02010800040101010101" pitchFamily="2" charset="-122"/>
                <a:cs typeface="Adobe 繁黑體 Std B"/>
              </a:rPr>
              <a:t>Open ID </a:t>
            </a:r>
            <a:r>
              <a:rPr lang="zh-TW" altLang="en-US" dirty="0">
                <a:solidFill>
                  <a:srgbClr val="FFFFFF"/>
                </a:solidFill>
                <a:latin typeface="STXinwei" panose="02010800040101010101" pitchFamily="2" charset="-122"/>
                <a:ea typeface="STXinwei" panose="02010800040101010101" pitchFamily="2" charset="-122"/>
                <a:cs typeface="Adobe 繁黑體 Std B"/>
              </a:rPr>
              <a:t>为代表的身份编码</a:t>
            </a:r>
            <a:r>
              <a:rPr lang="zh-Hans" altLang="en-US" dirty="0">
                <a:solidFill>
                  <a:srgbClr val="FFFFFF"/>
                </a:solidFill>
                <a:latin typeface="STXinwei" panose="02010800040101010101" pitchFamily="2" charset="-122"/>
                <a:ea typeface="STXinwei" panose="02010800040101010101" pitchFamily="2" charset="-122"/>
                <a:cs typeface="Adobe 繁黑體 Std B"/>
              </a:rPr>
              <a:t> （</a:t>
            </a:r>
            <a:r>
              <a:rPr lang="zh-TW" altLang="en-US" dirty="0">
                <a:solidFill>
                  <a:srgbClr val="FFFFFF"/>
                </a:solidFill>
                <a:latin typeface="STXinwei" panose="02010800040101010101" pitchFamily="2" charset="-122"/>
                <a:ea typeface="STXinwei" panose="02010800040101010101" pitchFamily="2" charset="-122"/>
                <a:cs typeface="Adobe 繁黑體 Std B"/>
              </a:rPr>
              <a:t>微软等牵头</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endParaRPr lang="en-US" altLang="zh-Hans" dirty="0">
              <a:solidFill>
                <a:srgbClr val="FFFFFF"/>
              </a:solidFill>
              <a:latin typeface="STXinwei" panose="02010800040101010101" pitchFamily="2" charset="-122"/>
              <a:ea typeface="STXinwei" panose="02010800040101010101" pitchFamily="2" charset="-122"/>
              <a:cs typeface="Adobe 繁黑體 Std B"/>
            </a:endParaRPr>
          </a:p>
          <a:p>
            <a:endParaRPr lang="en-US" dirty="0">
              <a:solidFill>
                <a:srgbClr val="FFFFFF"/>
              </a:solidFill>
              <a:latin typeface="STXinwei" panose="02010800040101010101" pitchFamily="2" charset="-122"/>
              <a:ea typeface="STXinwei" panose="02010800040101010101" pitchFamily="2" charset="-122"/>
              <a:cs typeface="Adobe 繁黑體 Std B"/>
            </a:endParaRPr>
          </a:p>
          <a:p>
            <a:r>
              <a:rPr lang="zh-TW" altLang="en-US" dirty="0">
                <a:solidFill>
                  <a:srgbClr val="FFFFFF"/>
                </a:solidFill>
                <a:latin typeface="STXinwei" panose="02010800040101010101" pitchFamily="2" charset="-122"/>
                <a:ea typeface="STXinwei" panose="02010800040101010101" pitchFamily="2" charset="-122"/>
                <a:cs typeface="Adobe 繁黑體 Std B"/>
              </a:rPr>
              <a:t>通证授权系统</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以</a:t>
            </a:r>
            <a:r>
              <a:rPr lang="en-US" altLang="zh-TW" dirty="0">
                <a:solidFill>
                  <a:srgbClr val="FFFFFF"/>
                </a:solidFill>
                <a:latin typeface="STXinwei" panose="02010800040101010101" pitchFamily="2" charset="-122"/>
                <a:ea typeface="STXinwei" panose="02010800040101010101" pitchFamily="2" charset="-122"/>
                <a:cs typeface="Adobe 繁黑體 Std B"/>
              </a:rPr>
              <a:t>OAuth</a:t>
            </a:r>
            <a:r>
              <a:rPr lang="zh-Hans" altLang="en-US" dirty="0">
                <a:solidFill>
                  <a:srgbClr val="FFFFFF"/>
                </a:solidFill>
                <a:latin typeface="STXinwei" panose="02010800040101010101" pitchFamily="2" charset="-122"/>
                <a:ea typeface="STXinwei" panose="02010800040101010101" pitchFamily="2" charset="-122"/>
                <a:cs typeface="Adobe 繁黑體 Std B"/>
              </a:rPr>
              <a:t> </a:t>
            </a:r>
            <a:r>
              <a:rPr lang="zh-TW" altLang="en-US" dirty="0">
                <a:solidFill>
                  <a:srgbClr val="FFFFFF"/>
                </a:solidFill>
                <a:latin typeface="STXinwei" panose="02010800040101010101" pitchFamily="2" charset="-122"/>
                <a:ea typeface="STXinwei" panose="02010800040101010101" pitchFamily="2" charset="-122"/>
                <a:cs typeface="Adobe 繁黑體 Std B"/>
              </a:rPr>
              <a:t>为代表的确权与授权机制</a:t>
            </a:r>
            <a:endParaRPr lang="en-US" dirty="0">
              <a:solidFill>
                <a:srgbClr val="FFFFFF"/>
              </a:solidFill>
              <a:latin typeface="STXinwei" panose="02010800040101010101" pitchFamily="2" charset="-122"/>
              <a:ea typeface="STXinwei" panose="02010800040101010101" pitchFamily="2" charset="-122"/>
              <a:cs typeface="Adobe 繁黑體 Std B"/>
            </a:endParaRPr>
          </a:p>
          <a:p>
            <a:endParaRPr lang="en-US" dirty="0">
              <a:solidFill>
                <a:srgbClr val="FFFFFF"/>
              </a:solidFill>
              <a:latin typeface="STXinwei" panose="02010800040101010101" pitchFamily="2" charset="-122"/>
              <a:ea typeface="STXinwei" panose="02010800040101010101" pitchFamily="2" charset="-122"/>
              <a:cs typeface="Adobe 繁黑體 Std B"/>
            </a:endParaRPr>
          </a:p>
          <a:p>
            <a:r>
              <a:rPr lang="zh-TW" altLang="en-US" dirty="0">
                <a:solidFill>
                  <a:srgbClr val="FFFFFF"/>
                </a:solidFill>
                <a:latin typeface="STXinwei" panose="02010800040101010101" pitchFamily="2" charset="-122"/>
                <a:ea typeface="STXinwei" panose="02010800040101010101" pitchFamily="2" charset="-122"/>
                <a:cs typeface="Adobe 繁黑體 Std B"/>
              </a:rPr>
              <a:t>可信计算平台</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结合可信设备与通证技术的操作系统</a:t>
            </a:r>
            <a:endParaRPr lang="en-US" dirty="0">
              <a:solidFill>
                <a:srgbClr val="FFFFFF"/>
              </a:solidFill>
              <a:latin typeface="STXinwei" panose="02010800040101010101" pitchFamily="2" charset="-122"/>
              <a:ea typeface="STXinwei" panose="02010800040101010101" pitchFamily="2" charset="-122"/>
              <a:cs typeface="Adobe 繁黑體 Std B"/>
            </a:endParaRPr>
          </a:p>
        </p:txBody>
      </p:sp>
    </p:spTree>
    <p:extLst>
      <p:ext uri="{BB962C8B-B14F-4D97-AF65-F5344CB8AC3E}">
        <p14:creationId xmlns:p14="http://schemas.microsoft.com/office/powerpoint/2010/main" val="147599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3"/>
          <p:cNvSpPr txBox="1">
            <a:spLocks/>
          </p:cNvSpPr>
          <p:nvPr/>
        </p:nvSpPr>
        <p:spPr>
          <a:xfrm>
            <a:off x="417689" y="1985498"/>
            <a:ext cx="11556676" cy="4041777"/>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TW" altLang="en-US" dirty="0">
                <a:solidFill>
                  <a:srgbClr val="FFFFFF"/>
                </a:solidFill>
                <a:latin typeface="STXinwei" panose="02010800040101010101" pitchFamily="2" charset="-122"/>
                <a:ea typeface="STXinwei" panose="02010800040101010101" pitchFamily="2" charset="-122"/>
                <a:cs typeface="Adobe 繁黑體 Std B"/>
              </a:rPr>
              <a:t>从实名到匿名</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产权竟然可通过可匿名化的账户来交易</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endParaRPr lang="en-US" dirty="0">
              <a:solidFill>
                <a:srgbClr val="FFFFFF"/>
              </a:solidFill>
              <a:latin typeface="STXinwei" panose="02010800040101010101" pitchFamily="2" charset="-122"/>
              <a:ea typeface="STXinwei" panose="02010800040101010101" pitchFamily="2" charset="-122"/>
              <a:cs typeface="Adobe 繁黑體 Std B"/>
            </a:endParaRPr>
          </a:p>
          <a:p>
            <a:endParaRPr lang="en-US" altLang="zh-CN" dirty="0">
              <a:solidFill>
                <a:srgbClr val="FFFFFF"/>
              </a:solidFill>
              <a:latin typeface="STXinwei" panose="02010800040101010101" pitchFamily="2" charset="-122"/>
              <a:ea typeface="STXinwei" panose="02010800040101010101" pitchFamily="2" charset="-122"/>
              <a:cs typeface="Adobe 繁黑體 Std B"/>
            </a:endParaRPr>
          </a:p>
          <a:p>
            <a:r>
              <a:rPr lang="zh-TW" altLang="en-US" dirty="0">
                <a:solidFill>
                  <a:srgbClr val="FFFFFF"/>
                </a:solidFill>
                <a:latin typeface="STXinwei" panose="02010800040101010101" pitchFamily="2" charset="-122"/>
                <a:ea typeface="STXinwei" panose="02010800040101010101" pitchFamily="2" charset="-122"/>
                <a:cs typeface="Adobe 繁黑體 Std B"/>
              </a:rPr>
              <a:t>从中心化到分布式</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从多中心的</a:t>
            </a:r>
            <a:r>
              <a:rPr lang="en-US" altLang="zh-TW" sz="2400" dirty="0">
                <a:solidFill>
                  <a:srgbClr val="FFFFFF"/>
                </a:solidFill>
                <a:latin typeface="STXinwei" panose="02010800040101010101" pitchFamily="2" charset="-122"/>
                <a:ea typeface="STXinwei" panose="02010800040101010101" pitchFamily="2" charset="-122"/>
                <a:cs typeface="Adobe 繁黑體 Std B"/>
              </a:rPr>
              <a:t>Open ID</a:t>
            </a:r>
            <a:r>
              <a:rPr lang="zh-Hans" altLang="en-US" sz="2400" dirty="0">
                <a:solidFill>
                  <a:srgbClr val="FFFFFF"/>
                </a:solidFill>
                <a:latin typeface="STXinwei" panose="02010800040101010101" pitchFamily="2" charset="-122"/>
                <a:ea typeface="STXinwei" panose="02010800040101010101" pitchFamily="2" charset="-122"/>
                <a:cs typeface="Adobe 繁黑體 Std B"/>
              </a:rPr>
              <a:t> </a:t>
            </a:r>
            <a:r>
              <a:rPr lang="zh-TW" altLang="en-US" dirty="0">
                <a:solidFill>
                  <a:srgbClr val="FFFFFF"/>
                </a:solidFill>
                <a:latin typeface="STXinwei" panose="02010800040101010101" pitchFamily="2" charset="-122"/>
                <a:ea typeface="STXinwei" panose="02010800040101010101" pitchFamily="2" charset="-122"/>
                <a:cs typeface="Adobe 繁黑體 Std B"/>
              </a:rPr>
              <a:t>到可全网通用的</a:t>
            </a:r>
            <a:r>
              <a:rPr lang="en-US" altLang="zh-TW" sz="2400" dirty="0">
                <a:solidFill>
                  <a:srgbClr val="FFFFFF"/>
                </a:solidFill>
                <a:latin typeface="STXinwei" panose="02010800040101010101" pitchFamily="2" charset="-122"/>
                <a:ea typeface="STXinwei" panose="02010800040101010101" pitchFamily="2" charset="-122"/>
                <a:cs typeface="Adobe 繁黑體 Std B"/>
              </a:rPr>
              <a:t>Hash ID</a:t>
            </a:r>
            <a:endParaRPr lang="en-US" altLang="zh-Hans" dirty="0">
              <a:solidFill>
                <a:srgbClr val="FFFFFF"/>
              </a:solidFill>
              <a:latin typeface="STXinwei" panose="02010800040101010101" pitchFamily="2" charset="-122"/>
              <a:ea typeface="STXinwei" panose="02010800040101010101" pitchFamily="2" charset="-122"/>
              <a:cs typeface="Adobe 繁黑體 Std B"/>
            </a:endParaRPr>
          </a:p>
          <a:p>
            <a:endParaRPr lang="en-US" dirty="0">
              <a:solidFill>
                <a:srgbClr val="FFFFFF"/>
              </a:solidFill>
              <a:latin typeface="STXinwei" panose="02010800040101010101" pitchFamily="2" charset="-122"/>
              <a:ea typeface="STXinwei" panose="02010800040101010101" pitchFamily="2" charset="-122"/>
              <a:cs typeface="Adobe 繁黑體 Std B"/>
            </a:endParaRPr>
          </a:p>
          <a:p>
            <a:r>
              <a:rPr lang="zh-TW" altLang="en-US" dirty="0">
                <a:solidFill>
                  <a:srgbClr val="FFFFFF"/>
                </a:solidFill>
                <a:latin typeface="STXinwei" panose="02010800040101010101" pitchFamily="2" charset="-122"/>
                <a:ea typeface="STXinwei" panose="02010800040101010101" pitchFamily="2" charset="-122"/>
                <a:cs typeface="Adobe 繁黑體 Std B"/>
              </a:rPr>
              <a:t>从权威到草根</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从</a:t>
            </a:r>
            <a:r>
              <a:rPr lang="en-US" altLang="zh-TW" dirty="0">
                <a:solidFill>
                  <a:srgbClr val="FFFFFF"/>
                </a:solidFill>
                <a:latin typeface="STXinwei" panose="02010800040101010101" pitchFamily="2" charset="-122"/>
                <a:ea typeface="STXinwei" panose="02010800040101010101" pitchFamily="2" charset="-122"/>
                <a:cs typeface="Adobe 繁黑體 Std B"/>
              </a:rPr>
              <a:t>OAuth</a:t>
            </a:r>
            <a:r>
              <a:rPr lang="zh-Hans" altLang="en-US" dirty="0">
                <a:solidFill>
                  <a:srgbClr val="FFFFFF"/>
                </a:solidFill>
                <a:latin typeface="STXinwei" panose="02010800040101010101" pitchFamily="2" charset="-122"/>
                <a:ea typeface="STXinwei" panose="02010800040101010101" pitchFamily="2" charset="-122"/>
                <a:cs typeface="Adobe 繁黑體 Std B"/>
              </a:rPr>
              <a:t> </a:t>
            </a:r>
            <a:r>
              <a:rPr lang="zh-TW" altLang="en-US" dirty="0">
                <a:solidFill>
                  <a:srgbClr val="FFFFFF"/>
                </a:solidFill>
                <a:latin typeface="STXinwei" panose="02010800040101010101" pitchFamily="2" charset="-122"/>
                <a:ea typeface="STXinwei" panose="02010800040101010101" pitchFamily="2" charset="-122"/>
                <a:cs typeface="Adobe 繁黑體 Std B"/>
              </a:rPr>
              <a:t>转向类似</a:t>
            </a:r>
            <a:r>
              <a:rPr lang="en-US" altLang="zh-TW" dirty="0">
                <a:solidFill>
                  <a:srgbClr val="FFFFFF"/>
                </a:solidFill>
                <a:latin typeface="STXinwei" panose="02010800040101010101" pitchFamily="2" charset="-122"/>
                <a:ea typeface="STXinwei" panose="02010800040101010101" pitchFamily="2" charset="-122"/>
                <a:cs typeface="Adobe 繁黑體 Std B"/>
              </a:rPr>
              <a:t>Ethereum</a:t>
            </a:r>
            <a:r>
              <a:rPr lang="zh-TW" altLang="en-US" dirty="0">
                <a:solidFill>
                  <a:srgbClr val="FFFFFF"/>
                </a:solidFill>
                <a:latin typeface="STXinwei" panose="02010800040101010101" pitchFamily="2" charset="-122"/>
                <a:ea typeface="STXinwei" panose="02010800040101010101" pitchFamily="2" charset="-122"/>
                <a:cs typeface="Adobe 繁黑體 Std B"/>
              </a:rPr>
              <a:t>的智能合约</a:t>
            </a:r>
            <a:endParaRPr lang="en-US" dirty="0">
              <a:solidFill>
                <a:srgbClr val="FFFFFF"/>
              </a:solidFill>
              <a:latin typeface="STXinwei" panose="02010800040101010101" pitchFamily="2" charset="-122"/>
              <a:ea typeface="STXinwei" panose="02010800040101010101" pitchFamily="2" charset="-122"/>
              <a:cs typeface="Adobe 繁黑體 Std B"/>
            </a:endParaRPr>
          </a:p>
          <a:p>
            <a:endParaRPr lang="en-US" dirty="0">
              <a:solidFill>
                <a:srgbClr val="FFFFFF"/>
              </a:solidFill>
              <a:latin typeface="STXinwei" panose="02010800040101010101" pitchFamily="2" charset="-122"/>
              <a:ea typeface="STXinwei" panose="02010800040101010101" pitchFamily="2" charset="-122"/>
              <a:cs typeface="Adobe 繁黑體 Std B"/>
            </a:endParaRPr>
          </a:p>
          <a:p>
            <a:r>
              <a:rPr lang="zh-TW" altLang="en-US" dirty="0">
                <a:solidFill>
                  <a:srgbClr val="FFFFFF"/>
                </a:solidFill>
                <a:latin typeface="STXinwei" panose="02010800040101010101" pitchFamily="2" charset="-122"/>
                <a:ea typeface="STXinwei" panose="02010800040101010101" pitchFamily="2" charset="-122"/>
                <a:cs typeface="Adobe 繁黑體 Std B"/>
              </a:rPr>
              <a:t>从单体整合到模块化</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从臃肿的操作系统到轻量化的</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微服务</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endParaRPr lang="en-US" dirty="0">
              <a:solidFill>
                <a:srgbClr val="FFFFFF"/>
              </a:solidFill>
              <a:latin typeface="STXinwei" panose="02010800040101010101" pitchFamily="2" charset="-122"/>
              <a:ea typeface="STXinwei" panose="02010800040101010101" pitchFamily="2" charset="-122"/>
              <a:cs typeface="Adobe 繁黑體 Std B"/>
            </a:endParaRPr>
          </a:p>
        </p:txBody>
      </p:sp>
      <p:sp>
        <p:nvSpPr>
          <p:cNvPr id="4" name="Title 1">
            <a:extLst>
              <a:ext uri="{FF2B5EF4-FFF2-40B4-BE49-F238E27FC236}">
                <a16:creationId xmlns:a16="http://schemas.microsoft.com/office/drawing/2014/main" id="{D69141D9-2F04-2747-BE56-C51010E48837}"/>
              </a:ext>
            </a:extLst>
          </p:cNvPr>
          <p:cNvSpPr txBox="1">
            <a:spLocks/>
          </p:cNvSpPr>
          <p:nvPr/>
        </p:nvSpPr>
        <p:spPr>
          <a:xfrm>
            <a:off x="329784" y="274638"/>
            <a:ext cx="11407514"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r>
              <a:rPr lang="zh-TW" altLang="en-US" dirty="0"/>
              <a:t>趋势</a:t>
            </a:r>
            <a:r>
              <a:rPr lang="zh-Hans" altLang="en-US" dirty="0"/>
              <a:t>：</a:t>
            </a:r>
            <a:r>
              <a:rPr lang="zh-TW" altLang="en-US" dirty="0"/>
              <a:t>区块链出现后的</a:t>
            </a:r>
            <a:r>
              <a:rPr lang="zh-Hans" altLang="en-US" dirty="0"/>
              <a:t>可信计算</a:t>
            </a:r>
            <a:endParaRPr lang="en-US" altLang="zh-CN" dirty="0"/>
          </a:p>
        </p:txBody>
      </p:sp>
    </p:spTree>
    <p:extLst>
      <p:ext uri="{BB962C8B-B14F-4D97-AF65-F5344CB8AC3E}">
        <p14:creationId xmlns:p14="http://schemas.microsoft.com/office/powerpoint/2010/main" val="21387544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latin typeface="STXinwei" panose="02010800040101010101" pitchFamily="2" charset="-122"/>
                <a:ea typeface="STXinwei" panose="02010800040101010101" pitchFamily="2" charset="-122"/>
              </a:rPr>
              <a:t>区块链扩大了可信计算的应用场景</a:t>
            </a:r>
            <a:endParaRPr lang="en-US" altLang="zh-CN" dirty="0">
              <a:latin typeface="STXinwei" panose="02010800040101010101" pitchFamily="2" charset="-122"/>
              <a:ea typeface="STXinwei" panose="02010800040101010101" pitchFamily="2" charset="-122"/>
            </a:endParaRPr>
          </a:p>
        </p:txBody>
      </p:sp>
      <p:sp>
        <p:nvSpPr>
          <p:cNvPr id="4" name="Oval 3">
            <a:extLst>
              <a:ext uri="{FF2B5EF4-FFF2-40B4-BE49-F238E27FC236}">
                <a16:creationId xmlns:a16="http://schemas.microsoft.com/office/drawing/2014/main" id="{404FCD6A-B6EC-E34B-9FAE-62DD8378A171}"/>
              </a:ext>
            </a:extLst>
          </p:cNvPr>
          <p:cNvSpPr/>
          <p:nvPr/>
        </p:nvSpPr>
        <p:spPr>
          <a:xfrm>
            <a:off x="3309575" y="1911006"/>
            <a:ext cx="3412273" cy="3300761"/>
          </a:xfrm>
          <a:prstGeom prst="ellipse">
            <a:avLst/>
          </a:prstGeom>
          <a:gradFill flip="none" rotWithShape="1">
            <a:gsLst>
              <a:gs pos="0">
                <a:schemeClr val="accent2">
                  <a:lumMod val="40000"/>
                  <a:lumOff val="60000"/>
                  <a:alpha val="5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6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可信</a:t>
            </a:r>
            <a:endParaRPr kumimoji="0" lang="en-US" altLang="zh-Hans" sz="6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6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计算</a:t>
            </a:r>
            <a:endParaRPr kumimoji="0" lang="en-US" sz="6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sp>
        <p:nvSpPr>
          <p:cNvPr id="6" name="Oval 5">
            <a:extLst>
              <a:ext uri="{FF2B5EF4-FFF2-40B4-BE49-F238E27FC236}">
                <a16:creationId xmlns:a16="http://schemas.microsoft.com/office/drawing/2014/main" id="{15012F3A-D657-644C-A0D4-46475C5A2A6C}"/>
              </a:ext>
            </a:extLst>
          </p:cNvPr>
          <p:cNvSpPr/>
          <p:nvPr/>
        </p:nvSpPr>
        <p:spPr>
          <a:xfrm>
            <a:off x="5748323" y="1951018"/>
            <a:ext cx="3412273" cy="3300761"/>
          </a:xfrm>
          <a:prstGeom prst="ellipse">
            <a:avLst/>
          </a:prstGeom>
          <a:gradFill>
            <a:gsLst>
              <a:gs pos="0">
                <a:schemeClr val="accent1">
                  <a:tint val="100000"/>
                  <a:shade val="100000"/>
                  <a:satMod val="130000"/>
                  <a:alpha val="5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6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资产确权</a:t>
            </a:r>
            <a:endParaRPr kumimoji="0" lang="en-US" sz="6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sp>
        <p:nvSpPr>
          <p:cNvPr id="8" name="TextBox 7">
            <a:extLst>
              <a:ext uri="{FF2B5EF4-FFF2-40B4-BE49-F238E27FC236}">
                <a16:creationId xmlns:a16="http://schemas.microsoft.com/office/drawing/2014/main" id="{A0BB94CC-4121-FD41-99D1-BA079506B0A4}"/>
              </a:ext>
            </a:extLst>
          </p:cNvPr>
          <p:cNvSpPr txBox="1"/>
          <p:nvPr/>
        </p:nvSpPr>
        <p:spPr>
          <a:xfrm>
            <a:off x="2039396" y="5475442"/>
            <a:ext cx="8494633" cy="830997"/>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TW" altLang="en-US" sz="2400" dirty="0">
                <a:solidFill>
                  <a:prstClr val="white"/>
                </a:solidFill>
                <a:latin typeface="STXinwei" panose="02010800040101010101" pitchFamily="2" charset="-122"/>
                <a:ea typeface="STXinwei" panose="02010800040101010101" pitchFamily="2" charset="-122"/>
              </a:rPr>
              <a:t>数字</a:t>
            </a:r>
            <a:r>
              <a:rPr kumimoji="0" lang="zh-Hans" altLang="en-US" sz="2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通证</a:t>
            </a:r>
            <a:r>
              <a:rPr kumimoji="0" lang="zh-TW" altLang="en-US" sz="2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提供了一套万用的</a:t>
            </a:r>
            <a:r>
              <a:rPr kumimoji="0" lang="zh-Hans" altLang="en-US" sz="2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资产</a:t>
            </a:r>
            <a:r>
              <a:rPr kumimoji="0" lang="zh-TW" altLang="en-US" sz="2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标示方法</a:t>
            </a:r>
            <a:r>
              <a:rPr kumimoji="0" lang="zh-Hans" altLang="en-US" sz="2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a:t>
            </a:r>
            <a:endParaRPr lang="en-US" altLang="zh-Hans" sz="2400" dirty="0">
              <a:solidFill>
                <a:prstClr val="white"/>
              </a:solidFill>
              <a:latin typeface="STXinwei" panose="02010800040101010101" pitchFamily="2" charset="-122"/>
              <a:ea typeface="STXinwei" panose="02010800040101010101" pitchFamily="2" charset="-122"/>
            </a:endParaRPr>
          </a:p>
          <a:p>
            <a:pPr lvl="0" algn="ctr" defTabSz="457200">
              <a:defRPr/>
            </a:pPr>
            <a:r>
              <a:rPr lang="zh-TW" altLang="en-US" sz="2400" dirty="0">
                <a:solidFill>
                  <a:prstClr val="white"/>
                </a:solidFill>
                <a:latin typeface="STXinwei" panose="02010800040101010101" pitchFamily="2" charset="-122"/>
                <a:ea typeface="STXinwei" panose="02010800040101010101" pitchFamily="2" charset="-122"/>
              </a:rPr>
              <a:t>从而让</a:t>
            </a:r>
            <a:r>
              <a:rPr kumimoji="0" lang="zh-TW" altLang="en-US" sz="2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所有可标示资产的确权与授权记录得以记录在区块链上</a:t>
            </a:r>
            <a:endParaRPr kumimoji="0" lang="en-US" sz="2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CC624EF4-B83F-E946-85F7-B095228947E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33541" y="2838217"/>
            <a:ext cx="337561" cy="1526362"/>
          </a:xfrm>
          <a:prstGeom prst="rect">
            <a:avLst/>
          </a:prstGeom>
        </p:spPr>
      </p:pic>
      <p:pic>
        <p:nvPicPr>
          <p:cNvPr id="9" name="Picture 8">
            <a:extLst>
              <a:ext uri="{FF2B5EF4-FFF2-40B4-BE49-F238E27FC236}">
                <a16:creationId xmlns:a16="http://schemas.microsoft.com/office/drawing/2014/main" id="{78B54A27-5045-9044-83F5-A049DCE85DB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90136" y="1515271"/>
            <a:ext cx="905013" cy="4092230"/>
          </a:xfrm>
          <a:prstGeom prst="rect">
            <a:avLst/>
          </a:prstGeom>
        </p:spPr>
      </p:pic>
      <p:cxnSp>
        <p:nvCxnSpPr>
          <p:cNvPr id="11" name="Straight Connector 10">
            <a:extLst>
              <a:ext uri="{FF2B5EF4-FFF2-40B4-BE49-F238E27FC236}">
                <a16:creationId xmlns:a16="http://schemas.microsoft.com/office/drawing/2014/main" id="{B91D823C-A7DC-8344-BA5F-FB7368C67C55}"/>
              </a:ext>
            </a:extLst>
          </p:cNvPr>
          <p:cNvCxnSpPr>
            <a:cxnSpLocks/>
            <a:stCxn id="9" idx="0"/>
            <a:endCxn id="7" idx="0"/>
          </p:cNvCxnSpPr>
          <p:nvPr/>
        </p:nvCxnSpPr>
        <p:spPr>
          <a:xfrm>
            <a:off x="1442643" y="1515271"/>
            <a:ext cx="4759679" cy="1322946"/>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CF912A08-FDA9-544F-A773-97EE35D63F6B}"/>
              </a:ext>
            </a:extLst>
          </p:cNvPr>
          <p:cNvCxnSpPr>
            <a:cxnSpLocks/>
            <a:stCxn id="9" idx="2"/>
            <a:endCxn id="7" idx="2"/>
          </p:cNvCxnSpPr>
          <p:nvPr/>
        </p:nvCxnSpPr>
        <p:spPr>
          <a:xfrm flipV="1">
            <a:off x="1442643" y="4364579"/>
            <a:ext cx="4759679" cy="1242922"/>
          </a:xfrm>
          <a:prstGeom prst="line">
            <a:avLst/>
          </a:prstGeom>
        </p:spPr>
        <p:style>
          <a:lnRef idx="2">
            <a:schemeClr val="accent1"/>
          </a:lnRef>
          <a:fillRef idx="0">
            <a:schemeClr val="accent1"/>
          </a:fillRef>
          <a:effectRef idx="1">
            <a:schemeClr val="accent1"/>
          </a:effectRef>
          <a:fontRef idx="minor">
            <a:schemeClr val="tx1"/>
          </a:fontRef>
        </p:style>
      </p:cxnSp>
      <p:pic>
        <p:nvPicPr>
          <p:cNvPr id="17" name="Picture 22" descr="Image result for blockchain">
            <a:hlinkClick r:id="rId4"/>
            <a:extLst>
              <a:ext uri="{FF2B5EF4-FFF2-40B4-BE49-F238E27FC236}">
                <a16:creationId xmlns:a16="http://schemas.microsoft.com/office/drawing/2014/main" id="{EAAF3FEE-FEA4-A246-88D8-802FB6EA8565}"/>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785452" y="5705134"/>
            <a:ext cx="1503741" cy="944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075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781754" y="2387138"/>
            <a:ext cx="9271220" cy="2082102"/>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lvl="0"/>
            <a:r>
              <a:rPr lang="zh-TW" altLang="en-US" sz="6600" dirty="0">
                <a:solidFill>
                  <a:prstClr val="white"/>
                </a:solidFill>
                <a:latin typeface="STXinwei" panose="02010800040101010101" pitchFamily="2" charset="-122"/>
                <a:ea typeface="STXinwei" panose="02010800040101010101" pitchFamily="2" charset="-122"/>
              </a:rPr>
              <a:t>摆脱货币概念的</a:t>
            </a:r>
            <a:endParaRPr lang="en-US" altLang="zh-TW" sz="6600" dirty="0">
              <a:solidFill>
                <a:prstClr val="white"/>
              </a:solidFill>
              <a:latin typeface="STXinwei" panose="02010800040101010101" pitchFamily="2" charset="-122"/>
              <a:ea typeface="STXinwei" panose="02010800040101010101" pitchFamily="2" charset="-122"/>
            </a:endParaRPr>
          </a:p>
          <a:p>
            <a:pPr lvl="0"/>
            <a:r>
              <a:rPr lang="zh-Hans" altLang="en-US" sz="6600" dirty="0">
                <a:solidFill>
                  <a:prstClr val="white"/>
                </a:solidFill>
                <a:latin typeface="STXinwei" panose="02010800040101010101" pitchFamily="2" charset="-122"/>
                <a:ea typeface="STXinwei" panose="02010800040101010101" pitchFamily="2" charset="-122"/>
              </a:rPr>
              <a:t>“</a:t>
            </a:r>
            <a:r>
              <a:rPr lang="zh-TW" altLang="en-US" sz="6600" dirty="0">
                <a:solidFill>
                  <a:prstClr val="white"/>
                </a:solidFill>
                <a:latin typeface="STXinwei" panose="02010800040101010101" pitchFamily="2" charset="-122"/>
                <a:ea typeface="STXinwei" panose="02010800040101010101" pitchFamily="2" charset="-122"/>
              </a:rPr>
              <a:t>通证交易</a:t>
            </a:r>
            <a:r>
              <a:rPr lang="zh-Hans" altLang="en-US" sz="6600" dirty="0">
                <a:solidFill>
                  <a:prstClr val="white"/>
                </a:solidFill>
                <a:latin typeface="STXinwei" panose="02010800040101010101" pitchFamily="2" charset="-122"/>
                <a:ea typeface="STXinwei" panose="02010800040101010101" pitchFamily="2" charset="-122"/>
              </a:rPr>
              <a:t>”？</a:t>
            </a:r>
            <a:endParaRPr kumimoji="0" lang="en-US" altLang="zh-CN" sz="6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173099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latin typeface="STXinwei" panose="02010800040101010101" pitchFamily="2" charset="-122"/>
                <a:ea typeface="STXinwei" panose="02010800040101010101" pitchFamily="2" charset="-122"/>
              </a:rPr>
              <a:t>微信</a:t>
            </a:r>
            <a:r>
              <a:rPr lang="en-US" altLang="zh-Hans" dirty="0">
                <a:latin typeface="STXinwei" panose="02010800040101010101" pitchFamily="2" charset="-122"/>
                <a:ea typeface="STXinwei" panose="02010800040101010101" pitchFamily="2" charset="-122"/>
              </a:rPr>
              <a:t>:</a:t>
            </a:r>
            <a:r>
              <a:rPr lang="zh-Hans" altLang="en-US" dirty="0">
                <a:latin typeface="STXinwei" panose="02010800040101010101" pitchFamily="2" charset="-122"/>
                <a:ea typeface="STXinwei" panose="02010800040101010101" pitchFamily="2" charset="-122"/>
              </a:rPr>
              <a:t>全球最大的集中式</a:t>
            </a:r>
            <a:r>
              <a:rPr lang="zh-Hans" altLang="en-US" dirty="0">
                <a:solidFill>
                  <a:srgbClr val="FF0000"/>
                </a:solidFill>
                <a:latin typeface="STXinwei" panose="02010800040101010101" pitchFamily="2" charset="-122"/>
                <a:ea typeface="STXinwei" panose="02010800040101010101" pitchFamily="2" charset="-122"/>
              </a:rPr>
              <a:t>通证经济</a:t>
            </a:r>
            <a:r>
              <a:rPr lang="zh-Hans" altLang="en-US" dirty="0">
                <a:latin typeface="STXinwei" panose="02010800040101010101" pitchFamily="2" charset="-122"/>
                <a:ea typeface="STXinwei" panose="02010800040101010101" pitchFamily="2" charset="-122"/>
              </a:rPr>
              <a:t>平台</a:t>
            </a:r>
            <a:endParaRPr lang="en-US" altLang="zh-CN"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9BE24D68-DA3B-A943-A5C5-4236133AE233}"/>
              </a:ext>
            </a:extLst>
          </p:cNvPr>
          <p:cNvSpPr txBox="1"/>
          <p:nvPr/>
        </p:nvSpPr>
        <p:spPr>
          <a:xfrm>
            <a:off x="1395946" y="6528860"/>
            <a:ext cx="4895058"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图像来源</a:t>
            </a:r>
            <a:r>
              <a:rPr kumimoji="0" lang="en-US" altLang="zh-Han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r>
              <a:rPr kumimoji="0" lang="en-US" sz="1200" b="0" i="0" u="none" strike="noStrike" kern="1200" cap="none" spc="0" normalizeH="0" baseline="0" noProof="0" dirty="0">
                <a:ln>
                  <a:noFill/>
                </a:ln>
                <a:solidFill>
                  <a:prstClr val="white"/>
                </a:solidFill>
                <a:effectLst/>
                <a:uLnTx/>
                <a:uFillTx/>
                <a:latin typeface="Calibri"/>
                <a:ea typeface="+mn-ea"/>
                <a:cs typeface="+mn-cs"/>
              </a:rPr>
              <a:t>https://</a:t>
            </a:r>
            <a:r>
              <a:rPr kumimoji="0" lang="en-US" sz="1200" b="0" i="0" u="none" strike="noStrike" kern="1200" cap="none" spc="0" normalizeH="0" baseline="0" noProof="0" dirty="0" err="1">
                <a:ln>
                  <a:noFill/>
                </a:ln>
                <a:solidFill>
                  <a:prstClr val="white"/>
                </a:solidFill>
                <a:effectLst/>
                <a:uLnTx/>
                <a:uFillTx/>
                <a:latin typeface="Calibri"/>
                <a:ea typeface="+mn-ea"/>
                <a:cs typeface="+mn-cs"/>
              </a:rPr>
              <a:t>www.techinasia.com</a:t>
            </a:r>
            <a:r>
              <a:rPr kumimoji="0" lang="en-US" sz="1200" b="0" i="0" u="none" strike="noStrike" kern="1200" cap="none" spc="0" normalizeH="0" baseline="0" noProof="0" dirty="0">
                <a:ln>
                  <a:noFill/>
                </a:ln>
                <a:solidFill>
                  <a:prstClr val="white"/>
                </a:solidFill>
                <a:effectLst/>
                <a:uLnTx/>
                <a:uFillTx/>
                <a:latin typeface="Calibri"/>
                <a:ea typeface="+mn-ea"/>
                <a:cs typeface="+mn-cs"/>
              </a:rPr>
              <a:t>/how-</a:t>
            </a:r>
            <a:r>
              <a:rPr kumimoji="0" lang="en-US" sz="1200" b="0" i="0" u="none" strike="noStrike" kern="1200" cap="none" spc="0" normalizeH="0" baseline="0" noProof="0" dirty="0" err="1">
                <a:ln>
                  <a:noFill/>
                </a:ln>
                <a:solidFill>
                  <a:prstClr val="white"/>
                </a:solidFill>
                <a:effectLst/>
                <a:uLnTx/>
                <a:uFillTx/>
                <a:latin typeface="Calibri"/>
                <a:ea typeface="+mn-ea"/>
                <a:cs typeface="+mn-cs"/>
              </a:rPr>
              <a:t>wechat</a:t>
            </a:r>
            <a:r>
              <a:rPr kumimoji="0" lang="en-US" sz="1200" b="0" i="0" u="none" strike="noStrike" kern="1200" cap="none" spc="0" normalizeH="0" baseline="0" noProof="0" dirty="0">
                <a:ln>
                  <a:noFill/>
                </a:ln>
                <a:solidFill>
                  <a:prstClr val="white"/>
                </a:solidFill>
                <a:effectLst/>
                <a:uLnTx/>
                <a:uFillTx/>
                <a:latin typeface="Calibri"/>
                <a:ea typeface="+mn-ea"/>
                <a:cs typeface="+mn-cs"/>
              </a:rPr>
              <a:t>-is-really-used-in-china</a:t>
            </a:r>
          </a:p>
        </p:txBody>
      </p:sp>
      <p:sp>
        <p:nvSpPr>
          <p:cNvPr id="12" name="Content Placeholder 4">
            <a:extLst>
              <a:ext uri="{FF2B5EF4-FFF2-40B4-BE49-F238E27FC236}">
                <a16:creationId xmlns:a16="http://schemas.microsoft.com/office/drawing/2014/main" id="{E345DDBD-4E67-5C44-B9FD-FBFDD94B582F}"/>
              </a:ext>
            </a:extLst>
          </p:cNvPr>
          <p:cNvSpPr>
            <a:spLocks noGrp="1"/>
          </p:cNvSpPr>
          <p:nvPr>
            <p:ph idx="1"/>
          </p:nvPr>
        </p:nvSpPr>
        <p:spPr>
          <a:xfrm>
            <a:off x="8131826" y="1485922"/>
            <a:ext cx="3810032" cy="4488635"/>
          </a:xfrm>
        </p:spPr>
        <p:txBody>
          <a:bodyPr>
            <a:normAutofit fontScale="85000" lnSpcReduction="20000"/>
          </a:bodyPr>
          <a:lstStyle/>
          <a:p>
            <a:pPr marL="742950" indent="-742950">
              <a:buFont typeface="+mj-lt"/>
              <a:buAutoNum type="arabicPeriod"/>
            </a:pPr>
            <a:r>
              <a:rPr lang="zh-Hans" altLang="en-US" sz="1600" dirty="0"/>
              <a:t>基于法币与实体银行的微信支付。</a:t>
            </a:r>
            <a:endParaRPr lang="en-US" altLang="zh-Hans" sz="1600" dirty="0"/>
          </a:p>
          <a:p>
            <a:pPr marL="742950" indent="-742950">
              <a:buFont typeface="+mj-lt"/>
              <a:buAutoNum type="arabicPeriod"/>
            </a:pPr>
            <a:r>
              <a:rPr lang="zh-Hans" altLang="en-US" sz="1600" dirty="0"/>
              <a:t>大量商家支持的现场支付。</a:t>
            </a:r>
            <a:endParaRPr lang="en-US" altLang="zh-Hans" sz="1600" dirty="0"/>
          </a:p>
          <a:p>
            <a:pPr marL="742950" indent="-742950">
              <a:buFont typeface="+mj-lt"/>
              <a:buAutoNum type="arabicPeriod"/>
            </a:pPr>
            <a:r>
              <a:rPr lang="en-US" sz="1600" dirty="0"/>
              <a:t>P2P</a:t>
            </a:r>
            <a:r>
              <a:rPr lang="zh-Hans" altLang="en-US" sz="1600" dirty="0"/>
              <a:t> 个人法币转账功能</a:t>
            </a:r>
            <a:endParaRPr lang="en-US" altLang="zh-Hans" sz="1600" dirty="0"/>
          </a:p>
          <a:p>
            <a:pPr marL="742950" indent="-742950">
              <a:buFont typeface="+mj-lt"/>
              <a:buAutoNum type="arabicPeriod"/>
            </a:pPr>
            <a:r>
              <a:rPr lang="zh-Hans" altLang="en-US" sz="1600" dirty="0"/>
              <a:t>微信红包</a:t>
            </a:r>
            <a:endParaRPr lang="en-US" altLang="zh-Hans" sz="1600" dirty="0"/>
          </a:p>
          <a:p>
            <a:pPr marL="742950" indent="-742950">
              <a:buFont typeface="+mj-lt"/>
              <a:buAutoNum type="arabicPeriod"/>
            </a:pPr>
            <a:r>
              <a:rPr lang="zh-Hans" altLang="en-US" sz="1600" dirty="0"/>
              <a:t>分账支付系统 </a:t>
            </a:r>
            <a:r>
              <a:rPr lang="en-US" altLang="zh-Hans" sz="1600" dirty="0"/>
              <a:t>(Go Dutch)</a:t>
            </a:r>
          </a:p>
          <a:p>
            <a:pPr marL="742950" indent="-742950">
              <a:buFont typeface="+mj-lt"/>
              <a:buAutoNum type="arabicPeriod"/>
            </a:pPr>
            <a:r>
              <a:rPr lang="zh-Hans" altLang="en-US" sz="1600" dirty="0"/>
              <a:t>出租车呼叫与支付系统</a:t>
            </a:r>
            <a:endParaRPr lang="en-US" altLang="zh-Hans" sz="1600" dirty="0"/>
          </a:p>
          <a:p>
            <a:pPr marL="742950" indent="-742950">
              <a:buFont typeface="+mj-lt"/>
              <a:buAutoNum type="arabicPeriod"/>
            </a:pPr>
            <a:r>
              <a:rPr lang="zh-Hans" altLang="en-US" sz="1600" dirty="0"/>
              <a:t>交换可阅读、多媒体信息</a:t>
            </a:r>
            <a:endParaRPr lang="en-US" altLang="zh-Hans" sz="1600" dirty="0"/>
          </a:p>
          <a:p>
            <a:pPr marL="742950" indent="-742950">
              <a:buFont typeface="+mj-lt"/>
              <a:buAutoNum type="arabicPeriod"/>
            </a:pPr>
            <a:r>
              <a:rPr lang="zh-Hans" altLang="en-US" sz="1600" dirty="0"/>
              <a:t>购买酒水、食物</a:t>
            </a:r>
            <a:endParaRPr lang="en-US" altLang="zh-Hans" sz="1600" dirty="0"/>
          </a:p>
          <a:p>
            <a:pPr marL="742950" indent="-742950">
              <a:buFont typeface="+mj-lt"/>
              <a:buAutoNum type="arabicPeriod"/>
            </a:pPr>
            <a:r>
              <a:rPr lang="zh-Hans" altLang="en-US" sz="1600" dirty="0"/>
              <a:t>洗衣店的到家服务</a:t>
            </a:r>
            <a:endParaRPr lang="en-US" altLang="zh-Hans" sz="1600" dirty="0"/>
          </a:p>
          <a:p>
            <a:pPr marL="742950" indent="-742950">
              <a:buFont typeface="+mj-lt"/>
              <a:buAutoNum type="arabicPeriod"/>
            </a:pPr>
            <a:r>
              <a:rPr lang="zh-Hans" altLang="en-US" sz="1600" dirty="0"/>
              <a:t>管家服务</a:t>
            </a:r>
            <a:endParaRPr lang="en-US" altLang="zh-Hans" sz="1600" dirty="0"/>
          </a:p>
          <a:p>
            <a:pPr marL="742950" indent="-742950">
              <a:buFont typeface="+mj-lt"/>
              <a:buAutoNum type="arabicPeriod"/>
            </a:pPr>
            <a:r>
              <a:rPr lang="zh-Hans" altLang="en-US" sz="1600" dirty="0"/>
              <a:t>卡拉</a:t>
            </a:r>
            <a:r>
              <a:rPr lang="en-US" altLang="zh-Hans" sz="1600" dirty="0"/>
              <a:t>OK</a:t>
            </a:r>
            <a:r>
              <a:rPr lang="zh-Hans" altLang="en-US" sz="1600" dirty="0"/>
              <a:t>订房服务</a:t>
            </a:r>
            <a:endParaRPr lang="en-US" altLang="zh-Hans" sz="1600" dirty="0"/>
          </a:p>
          <a:p>
            <a:pPr marL="742950" indent="-742950">
              <a:buFont typeface="+mj-lt"/>
              <a:buAutoNum type="arabicPeriod"/>
            </a:pPr>
            <a:r>
              <a:rPr lang="zh-Hans" altLang="en-US" sz="1600" dirty="0"/>
              <a:t>比价与定价服务</a:t>
            </a:r>
            <a:endParaRPr lang="en-US" altLang="zh-Hans" sz="1600" dirty="0"/>
          </a:p>
          <a:p>
            <a:pPr marL="742950" indent="-742950">
              <a:buFont typeface="+mj-lt"/>
              <a:buAutoNum type="arabicPeriod"/>
            </a:pPr>
            <a:r>
              <a:rPr lang="zh-Hans" altLang="en-US" sz="1600" dirty="0"/>
              <a:t>交换虚拟货币</a:t>
            </a:r>
            <a:endParaRPr lang="en-US" altLang="zh-Hans" sz="1600" dirty="0"/>
          </a:p>
          <a:p>
            <a:pPr marL="742950" indent="-742950">
              <a:buFont typeface="+mj-lt"/>
              <a:buAutoNum type="arabicPeriod"/>
            </a:pPr>
            <a:r>
              <a:rPr lang="zh-Hans" altLang="en-US" sz="1600" dirty="0"/>
              <a:t>实时定位</a:t>
            </a:r>
            <a:endParaRPr lang="en-US" sz="1600" dirty="0"/>
          </a:p>
          <a:p>
            <a:pPr marL="742950" indent="-742950">
              <a:buFont typeface="+mj-lt"/>
              <a:buAutoNum type="arabicPeriod"/>
            </a:pPr>
            <a:r>
              <a:rPr lang="zh-Hans" altLang="en-US" sz="1600" dirty="0"/>
              <a:t>交付水电煤气款项</a:t>
            </a:r>
            <a:endParaRPr lang="en-US" sz="1600" dirty="0"/>
          </a:p>
          <a:p>
            <a:pPr marL="742950" indent="-742950">
              <a:buFont typeface="+mj-lt"/>
              <a:buAutoNum type="arabicPeriod"/>
            </a:pPr>
            <a:r>
              <a:rPr lang="zh-Hans" altLang="en-US" sz="1600" dirty="0"/>
              <a:t>个人财富管理</a:t>
            </a:r>
            <a:endParaRPr lang="en-US" sz="1600" dirty="0"/>
          </a:p>
          <a:p>
            <a:pPr marL="742950" indent="-742950">
              <a:buFont typeface="+mj-lt"/>
              <a:buAutoNum type="arabicPeriod"/>
            </a:pPr>
            <a:r>
              <a:rPr lang="zh-Hans" altLang="en-US" sz="1600" dirty="0"/>
              <a:t>支付公益捐款</a:t>
            </a:r>
            <a:endParaRPr lang="en-US" altLang="zh-Hans" sz="1600" dirty="0"/>
          </a:p>
          <a:p>
            <a:pPr marL="742950" indent="-742950">
              <a:buFont typeface="+mj-lt"/>
              <a:buAutoNum type="arabicPeriod"/>
            </a:pPr>
            <a:r>
              <a:rPr lang="zh-Hans" altLang="en-US" sz="1600" dirty="0"/>
              <a:t>游戏积分纪录</a:t>
            </a:r>
            <a:endParaRPr lang="en-US" altLang="zh-Hans" sz="1600" dirty="0"/>
          </a:p>
          <a:p>
            <a:pPr marL="742950" indent="-742950">
              <a:buFont typeface="+mj-lt"/>
              <a:buAutoNum type="arabicPeriod"/>
            </a:pPr>
            <a:r>
              <a:rPr lang="zh-Hans" altLang="en-US" sz="1600" dirty="0"/>
              <a:t>定制汽车设计</a:t>
            </a:r>
            <a:endParaRPr lang="en-US" altLang="zh-Hans" sz="1600" dirty="0"/>
          </a:p>
          <a:p>
            <a:pPr marL="742950" indent="-742950">
              <a:buFont typeface="+mj-lt"/>
              <a:buAutoNum type="arabicPeriod"/>
            </a:pPr>
            <a:r>
              <a:rPr lang="zh-Hans" altLang="en-US" sz="1600" dirty="0"/>
              <a:t>购买家用</a:t>
            </a:r>
            <a:r>
              <a:rPr lang="en-US" altLang="zh-Hans" sz="1600" dirty="0"/>
              <a:t>/</a:t>
            </a:r>
            <a:r>
              <a:rPr lang="zh-Hans" altLang="en-US" sz="1600" dirty="0"/>
              <a:t>办公室的 饮用水</a:t>
            </a:r>
            <a:endParaRPr lang="en-US" sz="1600" dirty="0"/>
          </a:p>
        </p:txBody>
      </p:sp>
      <p:grpSp>
        <p:nvGrpSpPr>
          <p:cNvPr id="10" name="Group 9">
            <a:extLst>
              <a:ext uri="{FF2B5EF4-FFF2-40B4-BE49-F238E27FC236}">
                <a16:creationId xmlns:a16="http://schemas.microsoft.com/office/drawing/2014/main" id="{BABBEA3A-25A9-A24B-8CDD-9D502260C6D0}"/>
              </a:ext>
            </a:extLst>
          </p:cNvPr>
          <p:cNvGrpSpPr/>
          <p:nvPr/>
        </p:nvGrpSpPr>
        <p:grpSpPr>
          <a:xfrm>
            <a:off x="387068" y="1308492"/>
            <a:ext cx="7547832" cy="5220368"/>
            <a:chOff x="96303" y="1244462"/>
            <a:chExt cx="7547832" cy="5220368"/>
          </a:xfrm>
        </p:grpSpPr>
        <p:pic>
          <p:nvPicPr>
            <p:cNvPr id="7" name="Picture 6">
              <a:extLst>
                <a:ext uri="{FF2B5EF4-FFF2-40B4-BE49-F238E27FC236}">
                  <a16:creationId xmlns:a16="http://schemas.microsoft.com/office/drawing/2014/main" id="{4176611B-17DF-144D-BF58-A8103A26CEA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6303" y="1244462"/>
              <a:ext cx="1848981" cy="5220368"/>
            </a:xfrm>
            <a:prstGeom prst="rect">
              <a:avLst/>
            </a:prstGeom>
          </p:spPr>
        </p:pic>
        <p:pic>
          <p:nvPicPr>
            <p:cNvPr id="9" name="Picture 8">
              <a:extLst>
                <a:ext uri="{FF2B5EF4-FFF2-40B4-BE49-F238E27FC236}">
                  <a16:creationId xmlns:a16="http://schemas.microsoft.com/office/drawing/2014/main" id="{F48C79C0-E1F0-E64C-B10D-3EB9FE4A469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43145" y="1244462"/>
              <a:ext cx="1900330" cy="5220368"/>
            </a:xfrm>
            <a:prstGeom prst="rect">
              <a:avLst/>
            </a:prstGeom>
          </p:spPr>
        </p:pic>
        <p:pic>
          <p:nvPicPr>
            <p:cNvPr id="15" name="Picture 14">
              <a:extLst>
                <a:ext uri="{FF2B5EF4-FFF2-40B4-BE49-F238E27FC236}">
                  <a16:creationId xmlns:a16="http://schemas.microsoft.com/office/drawing/2014/main" id="{16BA626F-B72C-8247-ABE1-C2A71F08B6B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843475" y="1244462"/>
              <a:ext cx="1900330" cy="5220368"/>
            </a:xfrm>
            <a:prstGeom prst="rect">
              <a:avLst/>
            </a:prstGeom>
          </p:spPr>
        </p:pic>
        <p:pic>
          <p:nvPicPr>
            <p:cNvPr id="17" name="Picture 16">
              <a:extLst>
                <a:ext uri="{FF2B5EF4-FFF2-40B4-BE49-F238E27FC236}">
                  <a16:creationId xmlns:a16="http://schemas.microsoft.com/office/drawing/2014/main" id="{8D2F44B7-D95D-C742-95B3-738853A04C5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743805" y="1244462"/>
              <a:ext cx="1900330" cy="5220368"/>
            </a:xfrm>
            <a:prstGeom prst="rect">
              <a:avLst/>
            </a:prstGeom>
          </p:spPr>
        </p:pic>
      </p:grpSp>
    </p:spTree>
    <p:extLst>
      <p:ext uri="{BB962C8B-B14F-4D97-AF65-F5344CB8AC3E}">
        <p14:creationId xmlns:p14="http://schemas.microsoft.com/office/powerpoint/2010/main" val="1028713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latin typeface="STXinwei" panose="02010800040101010101" pitchFamily="2" charset="-122"/>
                <a:ea typeface="STXinwei" panose="02010800040101010101" pitchFamily="2" charset="-122"/>
              </a:rPr>
              <a:t>区块链</a:t>
            </a:r>
            <a:r>
              <a:rPr lang="en-US" altLang="zh-Hans" dirty="0">
                <a:latin typeface="STXinwei" panose="02010800040101010101" pitchFamily="2" charset="-122"/>
                <a:ea typeface="STXinwei" panose="02010800040101010101" pitchFamily="2" charset="-122"/>
              </a:rPr>
              <a:t>/</a:t>
            </a:r>
            <a:r>
              <a:rPr lang="en-US" altLang="zh-Hans" dirty="0" err="1">
                <a:latin typeface="STXinwei" panose="02010800040101010101" pitchFamily="2" charset="-122"/>
                <a:ea typeface="STXinwei" panose="02010800040101010101" pitchFamily="2" charset="-122"/>
              </a:rPr>
              <a:t>DApp</a:t>
            </a:r>
            <a:r>
              <a:rPr lang="zh-Hans" altLang="en-US" dirty="0">
                <a:latin typeface="STXinwei" panose="02010800040101010101" pitchFamily="2" charset="-122"/>
                <a:ea typeface="STXinwei" panose="02010800040101010101" pitchFamily="2" charset="-122"/>
              </a:rPr>
              <a:t>的</a:t>
            </a:r>
            <a:r>
              <a:rPr lang="zh-TW" altLang="en-US" dirty="0">
                <a:latin typeface="STXinwei" panose="02010800040101010101" pitchFamily="2" charset="-122"/>
                <a:ea typeface="STXinwei" panose="02010800040101010101" pitchFamily="2" charset="-122"/>
              </a:rPr>
              <a:t>社会</a:t>
            </a:r>
            <a:r>
              <a:rPr lang="zh-Hans" altLang="en-US" dirty="0">
                <a:latin typeface="STXinwei" panose="02010800040101010101" pitchFamily="2" charset="-122"/>
                <a:ea typeface="STXinwei" panose="02010800040101010101" pitchFamily="2" charset="-122"/>
              </a:rPr>
              <a:t>秩序？</a:t>
            </a:r>
            <a:endParaRPr lang="en-US" altLang="zh-CN" dirty="0">
              <a:latin typeface="STXinwei" panose="02010800040101010101" pitchFamily="2" charset="-122"/>
              <a:ea typeface="STXinwei" panose="02010800040101010101" pitchFamily="2" charset="-122"/>
            </a:endParaRPr>
          </a:p>
        </p:txBody>
      </p:sp>
      <p:graphicFrame>
        <p:nvGraphicFramePr>
          <p:cNvPr id="5" name="Table 4">
            <a:extLst>
              <a:ext uri="{FF2B5EF4-FFF2-40B4-BE49-F238E27FC236}">
                <a16:creationId xmlns:a16="http://schemas.microsoft.com/office/drawing/2014/main" id="{B31E0672-A1BB-494E-AD00-860B7117F049}"/>
              </a:ext>
            </a:extLst>
          </p:cNvPr>
          <p:cNvGraphicFramePr>
            <a:graphicFrameLocks noGrp="1"/>
          </p:cNvGraphicFramePr>
          <p:nvPr>
            <p:extLst>
              <p:ext uri="{D42A27DB-BD31-4B8C-83A1-F6EECF244321}">
                <p14:modId xmlns:p14="http://schemas.microsoft.com/office/powerpoint/2010/main" val="524593994"/>
              </p:ext>
            </p:extLst>
          </p:nvPr>
        </p:nvGraphicFramePr>
        <p:xfrm>
          <a:off x="651435" y="2241175"/>
          <a:ext cx="10500660" cy="4016184"/>
        </p:xfrm>
        <a:graphic>
          <a:graphicData uri="http://schemas.openxmlformats.org/drawingml/2006/table">
            <a:tbl>
              <a:tblPr firstRow="1" bandRow="1">
                <a:tableStyleId>{5C22544A-7EE6-4342-B048-85BDC9FD1C3A}</a:tableStyleId>
              </a:tblPr>
              <a:tblGrid>
                <a:gridCol w="2647577">
                  <a:extLst>
                    <a:ext uri="{9D8B030D-6E8A-4147-A177-3AD203B41FA5}">
                      <a16:colId xmlns:a16="http://schemas.microsoft.com/office/drawing/2014/main" val="496812988"/>
                    </a:ext>
                  </a:extLst>
                </a:gridCol>
                <a:gridCol w="3872753">
                  <a:extLst>
                    <a:ext uri="{9D8B030D-6E8A-4147-A177-3AD203B41FA5}">
                      <a16:colId xmlns:a16="http://schemas.microsoft.com/office/drawing/2014/main" val="3433167736"/>
                    </a:ext>
                  </a:extLst>
                </a:gridCol>
                <a:gridCol w="3980330">
                  <a:extLst>
                    <a:ext uri="{9D8B030D-6E8A-4147-A177-3AD203B41FA5}">
                      <a16:colId xmlns:a16="http://schemas.microsoft.com/office/drawing/2014/main" val="3955220957"/>
                    </a:ext>
                  </a:extLst>
                </a:gridCol>
              </a:tblGrid>
              <a:tr h="669364">
                <a:tc>
                  <a:txBody>
                    <a:bodyPr/>
                    <a:lstStyle/>
                    <a:p>
                      <a:pPr algn="ctr"/>
                      <a:r>
                        <a:rPr lang="zh-Hans" altLang="en-US" dirty="0">
                          <a:latin typeface="STXinwei" panose="02010800040101010101" pitchFamily="2" charset="-122"/>
                          <a:ea typeface="STXinwei" panose="02010800040101010101" pitchFamily="2" charset="-122"/>
                        </a:rPr>
                        <a:t>经济行为</a:t>
                      </a:r>
                      <a:r>
                        <a:rPr lang="en-US" altLang="zh-Hans" dirty="0">
                          <a:latin typeface="STXinwei" panose="02010800040101010101" pitchFamily="2" charset="-122"/>
                          <a:ea typeface="STXinwei" panose="02010800040101010101" pitchFamily="2" charset="-122"/>
                        </a:rPr>
                        <a:t>/</a:t>
                      </a:r>
                      <a:r>
                        <a:rPr lang="zh-Hans" altLang="en-US" dirty="0">
                          <a:latin typeface="STXinwei" panose="02010800040101010101" pitchFamily="2" charset="-122"/>
                          <a:ea typeface="STXinwei" panose="02010800040101010101" pitchFamily="2" charset="-122"/>
                        </a:rPr>
                        <a:t>功能</a:t>
                      </a:r>
                      <a:endParaRPr lang="en-US" dirty="0">
                        <a:latin typeface="STXinwei" panose="02010800040101010101" pitchFamily="2" charset="-122"/>
                        <a:ea typeface="STXinwei" panose="02010800040101010101" pitchFamily="2" charset="-122"/>
                      </a:endParaRPr>
                    </a:p>
                  </a:txBody>
                  <a:tcPr anchor="ctr"/>
                </a:tc>
                <a:tc>
                  <a:txBody>
                    <a:bodyPr/>
                    <a:lstStyle/>
                    <a:p>
                      <a:pPr algn="ctr"/>
                      <a:r>
                        <a:rPr lang="zh-Hans" altLang="en-US" dirty="0">
                          <a:latin typeface="STXinwei" panose="02010800040101010101" pitchFamily="2" charset="-122"/>
                          <a:ea typeface="STXinwei" panose="02010800040101010101" pitchFamily="2" charset="-122"/>
                        </a:rPr>
                        <a:t>现有的电商（微商）平台</a:t>
                      </a:r>
                      <a:endParaRPr lang="en-US" dirty="0">
                        <a:latin typeface="STXinwei" panose="02010800040101010101" pitchFamily="2" charset="-122"/>
                        <a:ea typeface="STXinwei" panose="02010800040101010101" pitchFamily="2" charset="-122"/>
                      </a:endParaRPr>
                    </a:p>
                  </a:txBody>
                  <a:tcPr anchor="ctr"/>
                </a:tc>
                <a:tc>
                  <a:txBody>
                    <a:bodyPr/>
                    <a:lstStyle/>
                    <a:p>
                      <a:pPr algn="ctr"/>
                      <a:r>
                        <a:rPr lang="zh-Hans" altLang="en-US" dirty="0">
                          <a:latin typeface="STXinwei" panose="02010800040101010101" pitchFamily="2" charset="-122"/>
                          <a:ea typeface="STXinwei" panose="02010800040101010101" pitchFamily="2" charset="-122"/>
                        </a:rPr>
                        <a:t>现有的基于区块链的经济活动</a:t>
                      </a:r>
                      <a:endParaRPr lang="en-US" dirty="0">
                        <a:latin typeface="STXinwei" panose="02010800040101010101" pitchFamily="2" charset="-122"/>
                        <a:ea typeface="STXinwei" panose="02010800040101010101" pitchFamily="2" charset="-122"/>
                      </a:endParaRPr>
                    </a:p>
                  </a:txBody>
                  <a:tcPr anchor="ctr"/>
                </a:tc>
                <a:extLst>
                  <a:ext uri="{0D108BD9-81ED-4DB2-BD59-A6C34878D82A}">
                    <a16:rowId xmlns:a16="http://schemas.microsoft.com/office/drawing/2014/main" val="714063203"/>
                  </a:ext>
                </a:extLst>
              </a:tr>
              <a:tr h="669364">
                <a:tc>
                  <a:txBody>
                    <a:bodyPr/>
                    <a:lstStyle/>
                    <a:p>
                      <a:pPr algn="ctr"/>
                      <a:r>
                        <a:rPr lang="zh-Hans" altLang="en-US" dirty="0">
                          <a:latin typeface="STXinwei" panose="02010800040101010101" pitchFamily="2" charset="-122"/>
                          <a:ea typeface="STXinwei" panose="02010800040101010101" pitchFamily="2" charset="-122"/>
                        </a:rPr>
                        <a:t>商品与服务的供应者</a:t>
                      </a:r>
                      <a:endParaRPr lang="en-US" dirty="0">
                        <a:latin typeface="STXinwei" panose="02010800040101010101" pitchFamily="2" charset="-122"/>
                        <a:ea typeface="STXinwei" panose="02010800040101010101" pitchFamily="2" charset="-122"/>
                      </a:endParaRPr>
                    </a:p>
                  </a:txBody>
                  <a:tcPr anchor="ctr"/>
                </a:tc>
                <a:tc>
                  <a:txBody>
                    <a:bodyPr/>
                    <a:lstStyle/>
                    <a:p>
                      <a:pPr algn="ctr"/>
                      <a:r>
                        <a:rPr lang="zh-Hans" altLang="en-US" dirty="0">
                          <a:latin typeface="STXinwei" panose="02010800040101010101" pitchFamily="2" charset="-122"/>
                          <a:ea typeface="STXinwei" panose="02010800040101010101" pitchFamily="2" charset="-122"/>
                        </a:rPr>
                        <a:t>实名化的电商</a:t>
                      </a:r>
                      <a:r>
                        <a:rPr lang="en-US" altLang="zh-Hans" dirty="0">
                          <a:latin typeface="STXinwei" panose="02010800040101010101" pitchFamily="2" charset="-122"/>
                          <a:ea typeface="STXinwei" panose="02010800040101010101" pitchFamily="2" charset="-122"/>
                        </a:rPr>
                        <a:t>/</a:t>
                      </a:r>
                      <a:r>
                        <a:rPr lang="zh-Hans" altLang="en-US" dirty="0">
                          <a:latin typeface="STXinwei" panose="02010800040101010101" pitchFamily="2" charset="-122"/>
                          <a:ea typeface="STXinwei" panose="02010800040101010101" pitchFamily="2" charset="-122"/>
                        </a:rPr>
                        <a:t>微商</a:t>
                      </a:r>
                      <a:r>
                        <a:rPr lang="en-US" altLang="zh-Hans" dirty="0">
                          <a:latin typeface="STXinwei" panose="02010800040101010101" pitchFamily="2" charset="-122"/>
                          <a:ea typeface="STXinwei" panose="02010800040101010101" pitchFamily="2" charset="-122"/>
                        </a:rPr>
                        <a:t>/</a:t>
                      </a:r>
                      <a:r>
                        <a:rPr lang="zh-Hans" altLang="en-US" dirty="0">
                          <a:latin typeface="STXinwei" panose="02010800040101010101" pitchFamily="2" charset="-122"/>
                          <a:ea typeface="STXinwei" panose="02010800040101010101" pitchFamily="2" charset="-122"/>
                        </a:rPr>
                        <a:t>用户</a:t>
                      </a:r>
                      <a:endParaRPr lang="en-US" dirty="0">
                        <a:latin typeface="STXinwei" panose="02010800040101010101" pitchFamily="2" charset="-122"/>
                        <a:ea typeface="STXinwei" panose="02010800040101010101" pitchFamily="2" charset="-122"/>
                      </a:endParaRPr>
                    </a:p>
                  </a:txBody>
                  <a:tcPr anchor="ctr"/>
                </a:tc>
                <a:tc>
                  <a:txBody>
                    <a:bodyPr/>
                    <a:lstStyle/>
                    <a:p>
                      <a:pPr algn="ctr"/>
                      <a:r>
                        <a:rPr lang="zh-Hans" altLang="en-US" dirty="0">
                          <a:latin typeface="STXinwei" panose="02010800040101010101" pitchFamily="2" charset="-122"/>
                          <a:ea typeface="STXinwei" panose="02010800040101010101" pitchFamily="2" charset="-122"/>
                        </a:rPr>
                        <a:t>任何可上网的参与者</a:t>
                      </a:r>
                      <a:endParaRPr lang="en-US" dirty="0">
                        <a:latin typeface="STXinwei" panose="02010800040101010101" pitchFamily="2" charset="-122"/>
                        <a:ea typeface="STXinwei" panose="02010800040101010101" pitchFamily="2" charset="-122"/>
                      </a:endParaRPr>
                    </a:p>
                  </a:txBody>
                  <a:tcPr anchor="ctr"/>
                </a:tc>
                <a:extLst>
                  <a:ext uri="{0D108BD9-81ED-4DB2-BD59-A6C34878D82A}">
                    <a16:rowId xmlns:a16="http://schemas.microsoft.com/office/drawing/2014/main" val="270267122"/>
                  </a:ext>
                </a:extLst>
              </a:tr>
              <a:tr h="669364">
                <a:tc>
                  <a:txBody>
                    <a:bodyPr/>
                    <a:lstStyle/>
                    <a:p>
                      <a:pPr algn="ctr"/>
                      <a:r>
                        <a:rPr lang="zh-Hans" altLang="en-US" dirty="0">
                          <a:latin typeface="STXinwei" panose="02010800040101010101" pitchFamily="2" charset="-122"/>
                          <a:ea typeface="STXinwei" panose="02010800040101010101" pitchFamily="2" charset="-122"/>
                        </a:rPr>
                        <a:t>计算资源的提供者</a:t>
                      </a:r>
                      <a:endParaRPr lang="en-US" dirty="0">
                        <a:latin typeface="STXinwei" panose="02010800040101010101" pitchFamily="2" charset="-122"/>
                        <a:ea typeface="STXinwei" panose="02010800040101010101" pitchFamily="2" charset="-122"/>
                      </a:endParaRPr>
                    </a:p>
                  </a:txBody>
                  <a:tcPr anchor="ctr"/>
                </a:tc>
                <a:tc>
                  <a:txBody>
                    <a:bodyPr/>
                    <a:lstStyle/>
                    <a:p>
                      <a:pPr algn="ctr"/>
                      <a:r>
                        <a:rPr lang="zh-Hans" altLang="en-US" dirty="0">
                          <a:latin typeface="STXinwei" panose="02010800040101010101" pitchFamily="2" charset="-122"/>
                          <a:ea typeface="STXinwei" panose="02010800040101010101" pitchFamily="2" charset="-122"/>
                        </a:rPr>
                        <a:t>电商</a:t>
                      </a:r>
                      <a:r>
                        <a:rPr lang="en-US" altLang="zh-Hans" dirty="0">
                          <a:latin typeface="STXinwei" panose="02010800040101010101" pitchFamily="2" charset="-122"/>
                          <a:ea typeface="STXinwei" panose="02010800040101010101" pitchFamily="2" charset="-122"/>
                        </a:rPr>
                        <a:t>/</a:t>
                      </a:r>
                      <a:r>
                        <a:rPr lang="zh-Hans" altLang="en-US" dirty="0">
                          <a:latin typeface="STXinwei" panose="02010800040101010101" pitchFamily="2" charset="-122"/>
                          <a:ea typeface="STXinwei" panose="02010800040101010101" pitchFamily="2" charset="-122"/>
                        </a:rPr>
                        <a:t>微商平台提供者</a:t>
                      </a:r>
                      <a:endParaRPr lang="en-US" dirty="0">
                        <a:latin typeface="STXinwei" panose="02010800040101010101" pitchFamily="2" charset="-122"/>
                        <a:ea typeface="STXinwei" panose="02010800040101010101" pitchFamily="2" charset="-122"/>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Hans" altLang="en-US" dirty="0">
                          <a:latin typeface="STXinwei" panose="02010800040101010101" pitchFamily="2" charset="-122"/>
                          <a:ea typeface="STXinwei" panose="02010800040101010101" pitchFamily="2" charset="-122"/>
                        </a:rPr>
                        <a:t>任何可上网的参与者</a:t>
                      </a:r>
                      <a:endParaRPr lang="en-US" dirty="0">
                        <a:latin typeface="STXinwei" panose="02010800040101010101" pitchFamily="2" charset="-122"/>
                        <a:ea typeface="STXinwei" panose="02010800040101010101" pitchFamily="2" charset="-122"/>
                      </a:endParaRPr>
                    </a:p>
                  </a:txBody>
                  <a:tcPr anchor="ctr"/>
                </a:tc>
                <a:extLst>
                  <a:ext uri="{0D108BD9-81ED-4DB2-BD59-A6C34878D82A}">
                    <a16:rowId xmlns:a16="http://schemas.microsoft.com/office/drawing/2014/main" val="2563442807"/>
                  </a:ext>
                </a:extLst>
              </a:tr>
              <a:tr h="669364">
                <a:tc>
                  <a:txBody>
                    <a:bodyPr/>
                    <a:lstStyle/>
                    <a:p>
                      <a:pPr algn="ctr"/>
                      <a:r>
                        <a:rPr lang="zh-Hans" altLang="en-US" dirty="0">
                          <a:latin typeface="STXinwei" panose="02010800040101010101" pitchFamily="2" charset="-122"/>
                          <a:ea typeface="STXinwei" panose="02010800040101010101" pitchFamily="2" charset="-122"/>
                        </a:rPr>
                        <a:t>经济规则制定者</a:t>
                      </a:r>
                      <a:endParaRPr lang="en-US" dirty="0">
                        <a:latin typeface="STXinwei" panose="02010800040101010101" pitchFamily="2" charset="-122"/>
                        <a:ea typeface="STXinwei" panose="02010800040101010101" pitchFamily="2" charset="-122"/>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Hans" altLang="en-US" dirty="0">
                          <a:latin typeface="STXinwei" panose="02010800040101010101" pitchFamily="2" charset="-122"/>
                          <a:ea typeface="STXinwei" panose="02010800040101010101" pitchFamily="2" charset="-122"/>
                        </a:rPr>
                        <a:t>电商</a:t>
                      </a:r>
                      <a:r>
                        <a:rPr lang="en-US" altLang="zh-Hans" dirty="0">
                          <a:latin typeface="STXinwei" panose="02010800040101010101" pitchFamily="2" charset="-122"/>
                          <a:ea typeface="STXinwei" panose="02010800040101010101" pitchFamily="2" charset="-122"/>
                        </a:rPr>
                        <a:t>/</a:t>
                      </a:r>
                      <a:r>
                        <a:rPr lang="zh-Hans" altLang="en-US" dirty="0">
                          <a:latin typeface="STXinwei" panose="02010800040101010101" pitchFamily="2" charset="-122"/>
                          <a:ea typeface="STXinwei" panose="02010800040101010101" pitchFamily="2" charset="-122"/>
                        </a:rPr>
                        <a:t>微商平台提供者</a:t>
                      </a:r>
                      <a:endParaRPr lang="en-US" dirty="0">
                        <a:latin typeface="STXinwei" panose="02010800040101010101" pitchFamily="2" charset="-122"/>
                        <a:ea typeface="STXinwei" panose="02010800040101010101" pitchFamily="2" charset="-122"/>
                      </a:endParaRPr>
                    </a:p>
                  </a:txBody>
                  <a:tcPr anchor="ctr"/>
                </a:tc>
                <a:tc>
                  <a:txBody>
                    <a:bodyPr/>
                    <a:lstStyle/>
                    <a:p>
                      <a:pPr algn="ctr"/>
                      <a:r>
                        <a:rPr lang="zh-Hans" altLang="en-US" dirty="0">
                          <a:latin typeface="STXinwei" panose="02010800040101010101" pitchFamily="2" charset="-122"/>
                          <a:ea typeface="STXinwei" panose="02010800040101010101" pitchFamily="2" charset="-122"/>
                        </a:rPr>
                        <a:t>制定经济规则之软件开发者团队</a:t>
                      </a:r>
                      <a:endParaRPr lang="en-US" dirty="0">
                        <a:latin typeface="STXinwei" panose="02010800040101010101" pitchFamily="2" charset="-122"/>
                        <a:ea typeface="STXinwei" panose="02010800040101010101" pitchFamily="2" charset="-122"/>
                      </a:endParaRPr>
                    </a:p>
                  </a:txBody>
                  <a:tcPr anchor="ctr"/>
                </a:tc>
                <a:extLst>
                  <a:ext uri="{0D108BD9-81ED-4DB2-BD59-A6C34878D82A}">
                    <a16:rowId xmlns:a16="http://schemas.microsoft.com/office/drawing/2014/main" val="4213054845"/>
                  </a:ext>
                </a:extLst>
              </a:tr>
              <a:tr h="669364">
                <a:tc>
                  <a:txBody>
                    <a:bodyPr/>
                    <a:lstStyle/>
                    <a:p>
                      <a:pPr algn="ctr"/>
                      <a:r>
                        <a:rPr lang="zh-Hans" altLang="en-US" dirty="0">
                          <a:latin typeface="STXinwei" panose="02010800040101010101" pitchFamily="2" charset="-122"/>
                          <a:ea typeface="STXinwei" panose="02010800040101010101" pitchFamily="2" charset="-122"/>
                        </a:rPr>
                        <a:t>经济法规执行者</a:t>
                      </a:r>
                      <a:endParaRPr lang="en-US" dirty="0">
                        <a:latin typeface="STXinwei" panose="02010800040101010101" pitchFamily="2" charset="-122"/>
                        <a:ea typeface="STXinwei" panose="02010800040101010101" pitchFamily="2" charset="-122"/>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Hans" altLang="en-US" dirty="0">
                          <a:latin typeface="STXinwei" panose="02010800040101010101" pitchFamily="2" charset="-122"/>
                          <a:ea typeface="STXinwei" panose="02010800040101010101" pitchFamily="2" charset="-122"/>
                        </a:rPr>
                        <a:t>电商</a:t>
                      </a:r>
                      <a:r>
                        <a:rPr lang="en-US" altLang="zh-Hans" dirty="0">
                          <a:latin typeface="STXinwei" panose="02010800040101010101" pitchFamily="2" charset="-122"/>
                          <a:ea typeface="STXinwei" panose="02010800040101010101" pitchFamily="2" charset="-122"/>
                        </a:rPr>
                        <a:t>/</a:t>
                      </a:r>
                      <a:r>
                        <a:rPr lang="zh-Hans" altLang="en-US" dirty="0">
                          <a:latin typeface="STXinwei" panose="02010800040101010101" pitchFamily="2" charset="-122"/>
                          <a:ea typeface="STXinwei" panose="02010800040101010101" pitchFamily="2" charset="-122"/>
                        </a:rPr>
                        <a:t>微商平台提供者</a:t>
                      </a:r>
                      <a:endParaRPr lang="en-US" dirty="0">
                        <a:latin typeface="STXinwei" panose="02010800040101010101" pitchFamily="2" charset="-122"/>
                        <a:ea typeface="STXinwei" panose="02010800040101010101" pitchFamily="2" charset="-122"/>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Hans" altLang="en-US" dirty="0">
                          <a:latin typeface="STXinwei" panose="02010800040101010101" pitchFamily="2" charset="-122"/>
                          <a:ea typeface="STXinwei" panose="02010800040101010101" pitchFamily="2" charset="-122"/>
                        </a:rPr>
                        <a:t>通过某种“可信”软件</a:t>
                      </a:r>
                      <a:r>
                        <a:rPr lang="en-US" altLang="zh-Hans" dirty="0" err="1">
                          <a:latin typeface="STXinwei" panose="02010800040101010101" pitchFamily="2" charset="-122"/>
                          <a:ea typeface="STXinwei" panose="02010800040101010101" pitchFamily="2" charset="-122"/>
                        </a:rPr>
                        <a:t>DApp</a:t>
                      </a:r>
                      <a:r>
                        <a:rPr lang="zh-Hans" altLang="en-US" dirty="0">
                          <a:latin typeface="STXinwei" panose="02010800040101010101" pitchFamily="2" charset="-122"/>
                          <a:ea typeface="STXinwei" panose="02010800040101010101" pitchFamily="2" charset="-122"/>
                        </a:rPr>
                        <a:t>执法</a:t>
                      </a:r>
                      <a:endParaRPr lang="en-US" dirty="0">
                        <a:latin typeface="STXinwei" panose="02010800040101010101" pitchFamily="2" charset="-122"/>
                        <a:ea typeface="STXinwei" panose="02010800040101010101" pitchFamily="2" charset="-122"/>
                      </a:endParaRPr>
                    </a:p>
                  </a:txBody>
                  <a:tcPr anchor="ctr"/>
                </a:tc>
                <a:extLst>
                  <a:ext uri="{0D108BD9-81ED-4DB2-BD59-A6C34878D82A}">
                    <a16:rowId xmlns:a16="http://schemas.microsoft.com/office/drawing/2014/main" val="566726912"/>
                  </a:ext>
                </a:extLst>
              </a:tr>
              <a:tr h="669364">
                <a:tc>
                  <a:txBody>
                    <a:bodyPr/>
                    <a:lstStyle/>
                    <a:p>
                      <a:pPr algn="ctr"/>
                      <a:r>
                        <a:rPr lang="zh-Hans" altLang="en-US" dirty="0">
                          <a:latin typeface="STXinwei" panose="02010800040101010101" pitchFamily="2" charset="-122"/>
                          <a:ea typeface="STXinwei" panose="02010800040101010101" pitchFamily="2" charset="-122"/>
                        </a:rPr>
                        <a:t>法规执行的媒介</a:t>
                      </a:r>
                      <a:endParaRPr lang="en-US" dirty="0">
                        <a:latin typeface="STXinwei" panose="02010800040101010101" pitchFamily="2" charset="-122"/>
                        <a:ea typeface="STXinwei" panose="02010800040101010101" pitchFamily="2" charset="-122"/>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Hans" altLang="en-US" dirty="0">
                          <a:latin typeface="STXinwei" panose="02010800040101010101" pitchFamily="2" charset="-122"/>
                          <a:ea typeface="STXinwei" panose="02010800040101010101" pitchFamily="2" charset="-122"/>
                        </a:rPr>
                        <a:t>责任电商</a:t>
                      </a:r>
                      <a:r>
                        <a:rPr lang="en-US" altLang="zh-Hans" dirty="0">
                          <a:latin typeface="STXinwei" panose="02010800040101010101" pitchFamily="2" charset="-122"/>
                          <a:ea typeface="STXinwei" panose="02010800040101010101" pitchFamily="2" charset="-122"/>
                        </a:rPr>
                        <a:t>/</a:t>
                      </a:r>
                      <a:r>
                        <a:rPr lang="zh-Hans" altLang="en-US" dirty="0">
                          <a:latin typeface="STXinwei" panose="02010800040101010101" pitchFamily="2" charset="-122"/>
                          <a:ea typeface="STXinwei" panose="02010800040101010101" pitchFamily="2" charset="-122"/>
                        </a:rPr>
                        <a:t>微商的线上</a:t>
                      </a:r>
                      <a:r>
                        <a:rPr lang="en-US" altLang="zh-Hans" dirty="0">
                          <a:latin typeface="STXinwei" panose="02010800040101010101" pitchFamily="2" charset="-122"/>
                          <a:ea typeface="STXinwei" panose="02010800040101010101" pitchFamily="2" charset="-122"/>
                        </a:rPr>
                        <a:t>/</a:t>
                      </a:r>
                      <a:r>
                        <a:rPr lang="zh-Hans" altLang="en-US" dirty="0">
                          <a:latin typeface="STXinwei" panose="02010800040101010101" pitchFamily="2" charset="-122"/>
                          <a:ea typeface="STXinwei" panose="02010800040101010101" pitchFamily="2" charset="-122"/>
                        </a:rPr>
                        <a:t>线下服务机构</a:t>
                      </a:r>
                      <a:endParaRPr lang="en-US" dirty="0">
                        <a:latin typeface="STXinwei" panose="02010800040101010101" pitchFamily="2" charset="-122"/>
                        <a:ea typeface="STXinwei" panose="02010800040101010101" pitchFamily="2" charset="-122"/>
                      </a:endParaRPr>
                    </a:p>
                  </a:txBody>
                  <a:tcPr anchor="ctr"/>
                </a:tc>
                <a:tc>
                  <a:txBody>
                    <a:bodyPr/>
                    <a:lstStyle/>
                    <a:p>
                      <a:pPr algn="ctr"/>
                      <a:r>
                        <a:rPr lang="zh-Hans" altLang="en-US" dirty="0">
                          <a:latin typeface="STXinwei" panose="02010800040101010101" pitchFamily="2" charset="-122"/>
                          <a:ea typeface="STXinwei" panose="02010800040101010101" pitchFamily="2" charset="-122"/>
                        </a:rPr>
                        <a:t>某种“可信”软件</a:t>
                      </a:r>
                      <a:r>
                        <a:rPr lang="en-US" altLang="zh-Hans" dirty="0" err="1">
                          <a:latin typeface="STXinwei" panose="02010800040101010101" pitchFamily="2" charset="-122"/>
                          <a:ea typeface="STXinwei" panose="02010800040101010101" pitchFamily="2" charset="-122"/>
                        </a:rPr>
                        <a:t>DApp</a:t>
                      </a:r>
                      <a:endParaRPr lang="en-US" dirty="0">
                        <a:latin typeface="STXinwei" panose="02010800040101010101" pitchFamily="2" charset="-122"/>
                        <a:ea typeface="STXinwei" panose="02010800040101010101" pitchFamily="2" charset="-122"/>
                      </a:endParaRPr>
                    </a:p>
                  </a:txBody>
                  <a:tcPr anchor="ctr"/>
                </a:tc>
                <a:extLst>
                  <a:ext uri="{0D108BD9-81ED-4DB2-BD59-A6C34878D82A}">
                    <a16:rowId xmlns:a16="http://schemas.microsoft.com/office/drawing/2014/main" val="1000110334"/>
                  </a:ext>
                </a:extLst>
              </a:tr>
            </a:tbl>
          </a:graphicData>
        </a:graphic>
      </p:graphicFrame>
      <p:sp>
        <p:nvSpPr>
          <p:cNvPr id="9" name="TextBox 8">
            <a:extLst>
              <a:ext uri="{FF2B5EF4-FFF2-40B4-BE49-F238E27FC236}">
                <a16:creationId xmlns:a16="http://schemas.microsoft.com/office/drawing/2014/main" id="{B0557F99-76E0-0143-985F-46DDF77686AA}"/>
              </a:ext>
            </a:extLst>
          </p:cNvPr>
          <p:cNvSpPr txBox="1"/>
          <p:nvPr/>
        </p:nvSpPr>
        <p:spPr>
          <a:xfrm>
            <a:off x="329784" y="6478504"/>
            <a:ext cx="11585223"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改自：</a:t>
            </a:r>
            <a:r>
              <a:rPr kumimoji="0" lang="en-US" sz="1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https://</a:t>
            </a:r>
            <a:r>
              <a:rPr kumimoji="0" lang="en-US" sz="1400" b="0" i="0" u="none" strike="noStrike" kern="1200" cap="none" spc="0" normalizeH="0" baseline="0" noProof="0" dirty="0" err="1">
                <a:ln>
                  <a:noFill/>
                </a:ln>
                <a:solidFill>
                  <a:prstClr val="white"/>
                </a:solidFill>
                <a:effectLst/>
                <a:uLnTx/>
                <a:uFillTx/>
                <a:latin typeface="Weibei SC" panose="03000800000000000000" pitchFamily="66" charset="-128"/>
                <a:ea typeface="Weibei SC" panose="03000800000000000000" pitchFamily="66" charset="-128"/>
                <a:cs typeface="+mn-cs"/>
              </a:rPr>
              <a:t>blog.otiumcapital.com</a:t>
            </a:r>
            <a:r>
              <a:rPr kumimoji="0" lang="en-US" sz="1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/token-economy-101-or-why-blockchain-powered-decentralized-networks-are-important-310de1cc8bac</a:t>
            </a:r>
          </a:p>
        </p:txBody>
      </p:sp>
      <p:sp>
        <p:nvSpPr>
          <p:cNvPr id="6" name="Rectangle 5">
            <a:extLst>
              <a:ext uri="{FF2B5EF4-FFF2-40B4-BE49-F238E27FC236}">
                <a16:creationId xmlns:a16="http://schemas.microsoft.com/office/drawing/2014/main" id="{9E485517-C6A9-6449-9297-8543C0D92A9B}"/>
              </a:ext>
            </a:extLst>
          </p:cNvPr>
          <p:cNvSpPr/>
          <p:nvPr/>
        </p:nvSpPr>
        <p:spPr>
          <a:xfrm>
            <a:off x="3344130" y="1666285"/>
            <a:ext cx="3917282" cy="4500283"/>
          </a:xfrm>
          <a:prstGeom prst="rect">
            <a:avLst/>
          </a:prstGeom>
          <a:noFill/>
          <a:ln w="127000">
            <a:solidFill>
              <a:srgbClr val="FFC000"/>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3600" b="0" i="0" u="none" strike="noStrike" kern="1200" cap="none" spc="0" normalizeH="0" baseline="0" noProof="0" dirty="0">
                <a:ln>
                  <a:noFill/>
                </a:ln>
                <a:solidFill>
                  <a:srgbClr val="FFC000"/>
                </a:solidFill>
                <a:effectLst/>
                <a:uLnTx/>
                <a:uFillTx/>
                <a:latin typeface="STXinwei" panose="02010800040101010101" pitchFamily="2" charset="-122"/>
                <a:ea typeface="STXinwei" panose="02010800040101010101" pitchFamily="2" charset="-122"/>
              </a:rPr>
              <a:t>法界</a:t>
            </a:r>
            <a:endParaRPr kumimoji="0" lang="en-US" sz="3600" b="0" i="0" u="none" strike="noStrike" kern="1200" cap="none" spc="0" normalizeH="0" baseline="0" noProof="0" dirty="0">
              <a:ln>
                <a:noFill/>
              </a:ln>
              <a:solidFill>
                <a:srgbClr val="FFC000"/>
              </a:solidFill>
              <a:effectLst/>
              <a:uLnTx/>
              <a:uFillTx/>
              <a:latin typeface="STXinwei" panose="02010800040101010101" pitchFamily="2" charset="-122"/>
              <a:ea typeface="STXinwei" panose="02010800040101010101" pitchFamily="2" charset="-122"/>
            </a:endParaRPr>
          </a:p>
        </p:txBody>
      </p:sp>
      <p:sp>
        <p:nvSpPr>
          <p:cNvPr id="7" name="Rectangle 6">
            <a:extLst>
              <a:ext uri="{FF2B5EF4-FFF2-40B4-BE49-F238E27FC236}">
                <a16:creationId xmlns:a16="http://schemas.microsoft.com/office/drawing/2014/main" id="{0DCD0B11-0EA7-D547-B358-FA13B249784A}"/>
              </a:ext>
            </a:extLst>
          </p:cNvPr>
          <p:cNvSpPr/>
          <p:nvPr/>
        </p:nvSpPr>
        <p:spPr>
          <a:xfrm>
            <a:off x="3012141" y="1165413"/>
            <a:ext cx="8319247" cy="5119454"/>
          </a:xfrm>
          <a:prstGeom prst="rect">
            <a:avLst/>
          </a:prstGeom>
          <a:noFill/>
          <a:ln w="1270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3600" b="0" i="0" u="none" strike="noStrike" kern="1200" cap="none" spc="0" normalizeH="0" baseline="0" noProof="0" dirty="0">
                <a:ln>
                  <a:noFill/>
                </a:ln>
                <a:solidFill>
                  <a:srgbClr val="FF0000"/>
                </a:solidFill>
                <a:effectLst/>
                <a:uLnTx/>
                <a:uFillTx/>
                <a:latin typeface="STXinwei" panose="02010800040101010101" pitchFamily="2" charset="-122"/>
                <a:ea typeface="STXinwei" panose="02010800040101010101" pitchFamily="2" charset="-122"/>
              </a:rPr>
              <a:t>无界</a:t>
            </a:r>
            <a:endParaRPr kumimoji="0" lang="en-US" sz="3600" b="0" i="0" u="none" strike="noStrike" kern="1200" cap="none" spc="0" normalizeH="0" baseline="0" noProof="0" dirty="0">
              <a:ln>
                <a:noFill/>
              </a:ln>
              <a:solidFill>
                <a:srgbClr val="FF0000"/>
              </a:solidFill>
              <a:effectLst/>
              <a:uLnTx/>
              <a:uFillTx/>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13315400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latin typeface="STXinwei" panose="02010800040101010101" pitchFamily="2" charset="-122"/>
                <a:ea typeface="STXinwei" panose="02010800040101010101" pitchFamily="2" charset="-122"/>
              </a:rPr>
              <a:t>微商</a:t>
            </a:r>
            <a:r>
              <a:rPr lang="zh-TW" altLang="en-US" dirty="0">
                <a:latin typeface="STXinwei" panose="02010800040101010101" pitchFamily="2" charset="-122"/>
                <a:ea typeface="STXinwei" panose="02010800040101010101" pitchFamily="2" charset="-122"/>
              </a:rPr>
              <a:t>通证经济</a:t>
            </a:r>
            <a:r>
              <a:rPr lang="zh-Hans" altLang="en-US" dirty="0">
                <a:latin typeface="STXinwei" panose="02010800040101010101" pitchFamily="2" charset="-122"/>
                <a:ea typeface="STXinwei" panose="02010800040101010101" pitchFamily="2" charset="-122"/>
              </a:rPr>
              <a:t>有</a:t>
            </a:r>
            <a:r>
              <a:rPr lang="en-US" altLang="zh-Hant" dirty="0">
                <a:latin typeface="STXinwei" panose="02010800040101010101" pitchFamily="2" charset="-122"/>
                <a:ea typeface="STXinwei" panose="02010800040101010101" pitchFamily="2" charset="-122"/>
              </a:rPr>
              <a:t>3600</a:t>
            </a:r>
            <a:r>
              <a:rPr lang="zh-Hans" altLang="en-US" dirty="0">
                <a:latin typeface="STXinwei" panose="02010800040101010101" pitchFamily="2" charset="-122"/>
                <a:ea typeface="STXinwei" panose="02010800040101010101" pitchFamily="2" charset="-122"/>
              </a:rPr>
              <a:t>万销售人员</a:t>
            </a:r>
            <a:endParaRPr lang="zh-TW" altLang="en-US" dirty="0">
              <a:latin typeface="STXinwei" panose="02010800040101010101" pitchFamily="2" charset="-122"/>
              <a:ea typeface="STXinwei" panose="02010800040101010101" pitchFamily="2" charset="-122"/>
            </a:endParaRPr>
          </a:p>
        </p:txBody>
      </p:sp>
      <p:sp>
        <p:nvSpPr>
          <p:cNvPr id="5" name="Content Placeholder 2">
            <a:extLst>
              <a:ext uri="{FF2B5EF4-FFF2-40B4-BE49-F238E27FC236}">
                <a16:creationId xmlns:a16="http://schemas.microsoft.com/office/drawing/2014/main" id="{9B2A4B8D-B195-0F43-AAAA-0B6200EB3512}"/>
              </a:ext>
            </a:extLst>
          </p:cNvPr>
          <p:cNvSpPr txBox="1">
            <a:spLocks/>
          </p:cNvSpPr>
          <p:nvPr/>
        </p:nvSpPr>
        <p:spPr>
          <a:xfrm>
            <a:off x="3059400" y="5931809"/>
            <a:ext cx="6153628" cy="92619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bg1"/>
                </a:solidFill>
                <a:latin typeface="Weibei SC" charset="-122"/>
                <a:ea typeface="Weibei SC" charset="-122"/>
                <a:cs typeface="Weibei SC" charset="-122"/>
              </a:defRPr>
            </a:lvl1pPr>
            <a:lvl2pPr marL="742950" indent="-285750" algn="l" defTabSz="457200" rtl="0" eaLnBrk="1" latinLnBrk="0" hangingPunct="1">
              <a:spcBef>
                <a:spcPct val="20000"/>
              </a:spcBef>
              <a:buFont typeface="Arial"/>
              <a:buChar char="–"/>
              <a:defRPr sz="2800" kern="1200">
                <a:solidFill>
                  <a:schemeClr val="bg1"/>
                </a:solidFill>
                <a:latin typeface="Weibei SC" charset="-122"/>
                <a:ea typeface="Weibei SC" charset="-122"/>
                <a:cs typeface="Weibei SC" charset="-122"/>
              </a:defRPr>
            </a:lvl2pPr>
            <a:lvl3pPr marL="1143000" indent="-228600" algn="l" defTabSz="457200" rtl="0" eaLnBrk="1" latinLnBrk="0" hangingPunct="1">
              <a:spcBef>
                <a:spcPct val="20000"/>
              </a:spcBef>
              <a:buFont typeface="Arial"/>
              <a:buChar char="•"/>
              <a:defRPr sz="2400" kern="1200">
                <a:solidFill>
                  <a:schemeClr val="bg1"/>
                </a:solidFill>
                <a:latin typeface="Weibei SC" charset="-122"/>
                <a:ea typeface="Weibei SC" charset="-122"/>
                <a:cs typeface="Weibei SC" charset="-122"/>
              </a:defRPr>
            </a:lvl3pPr>
            <a:lvl4pPr marL="16002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4pPr>
            <a:lvl5pPr marL="20574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zh-Hans" altLang="en-US" sz="4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区块链可以给更大的机会</a:t>
            </a:r>
            <a:r>
              <a:rPr kumimoji="0" lang="zh-CN" altLang="en-US" sz="4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a:t>
            </a:r>
            <a:endParaRPr kumimoji="0" lang="en-US" sz="4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pic>
        <p:nvPicPr>
          <p:cNvPr id="6" name="Picture 5">
            <a:extLst>
              <a:ext uri="{FF2B5EF4-FFF2-40B4-BE49-F238E27FC236}">
                <a16:creationId xmlns:a16="http://schemas.microsoft.com/office/drawing/2014/main" id="{23976473-9C1D-8A4F-8D24-80E7BC13BE86}"/>
              </a:ext>
            </a:extLst>
          </p:cNvPr>
          <p:cNvPicPr>
            <a:picLocks noChangeAspect="1"/>
          </p:cNvPicPr>
          <p:nvPr/>
        </p:nvPicPr>
        <p:blipFill>
          <a:blip r:embed="rId2"/>
          <a:stretch>
            <a:fillRect/>
          </a:stretch>
        </p:blipFill>
        <p:spPr>
          <a:xfrm>
            <a:off x="1042415" y="1741107"/>
            <a:ext cx="10187598" cy="3153304"/>
          </a:xfrm>
          <a:prstGeom prst="rect">
            <a:avLst/>
          </a:prstGeom>
        </p:spPr>
      </p:pic>
      <p:sp>
        <p:nvSpPr>
          <p:cNvPr id="7" name="Content Placeholder 2">
            <a:extLst>
              <a:ext uri="{FF2B5EF4-FFF2-40B4-BE49-F238E27FC236}">
                <a16:creationId xmlns:a16="http://schemas.microsoft.com/office/drawing/2014/main" id="{8A2BD962-5F90-5747-B2E3-6ED29ECC0B83}"/>
              </a:ext>
            </a:extLst>
          </p:cNvPr>
          <p:cNvSpPr txBox="1">
            <a:spLocks/>
          </p:cNvSpPr>
          <p:nvPr/>
        </p:nvSpPr>
        <p:spPr>
          <a:xfrm>
            <a:off x="2771806" y="5080533"/>
            <a:ext cx="6728816" cy="92619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bg1"/>
                </a:solidFill>
                <a:latin typeface="Weibei SC" charset="-122"/>
                <a:ea typeface="Weibei SC" charset="-122"/>
                <a:cs typeface="Weibei SC" charset="-122"/>
              </a:defRPr>
            </a:lvl1pPr>
            <a:lvl2pPr marL="742950" indent="-285750" algn="l" defTabSz="457200" rtl="0" eaLnBrk="1" latinLnBrk="0" hangingPunct="1">
              <a:spcBef>
                <a:spcPct val="20000"/>
              </a:spcBef>
              <a:buFont typeface="Arial"/>
              <a:buChar char="–"/>
              <a:defRPr sz="2800" kern="1200">
                <a:solidFill>
                  <a:schemeClr val="bg1"/>
                </a:solidFill>
                <a:latin typeface="Weibei SC" charset="-122"/>
                <a:ea typeface="Weibei SC" charset="-122"/>
                <a:cs typeface="Weibei SC" charset="-122"/>
              </a:defRPr>
            </a:lvl2pPr>
            <a:lvl3pPr marL="1143000" indent="-228600" algn="l" defTabSz="457200" rtl="0" eaLnBrk="1" latinLnBrk="0" hangingPunct="1">
              <a:spcBef>
                <a:spcPct val="20000"/>
              </a:spcBef>
              <a:buFont typeface="Arial"/>
              <a:buChar char="•"/>
              <a:defRPr sz="2400" kern="1200">
                <a:solidFill>
                  <a:schemeClr val="bg1"/>
                </a:solidFill>
                <a:latin typeface="Weibei SC" charset="-122"/>
                <a:ea typeface="Weibei SC" charset="-122"/>
                <a:cs typeface="Weibei SC" charset="-122"/>
              </a:defRPr>
            </a:lvl3pPr>
            <a:lvl4pPr marL="16002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4pPr>
            <a:lvl5pPr marL="20574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US" altLang="zh-Hans" sz="4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8600</a:t>
            </a:r>
            <a:r>
              <a:rPr kumimoji="0" lang="zh-Hans" altLang="en-US" sz="4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亿 </a:t>
            </a:r>
            <a:r>
              <a:rPr kumimoji="0" lang="zh-Hans" altLang="en-US" sz="28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a:t>
            </a:r>
            <a:r>
              <a:rPr kumimoji="0" lang="zh-Hans" altLang="en-US" sz="4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 </a:t>
            </a:r>
            <a:r>
              <a:rPr kumimoji="0" lang="en-US" altLang="zh-Hans" sz="4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170%</a:t>
            </a:r>
            <a:r>
              <a:rPr kumimoji="0" lang="zh-Hans" altLang="en-US" sz="4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 </a:t>
            </a:r>
            <a:r>
              <a:rPr kumimoji="0" lang="en-US" altLang="zh-Hans" sz="4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 14620</a:t>
            </a:r>
            <a:r>
              <a:rPr kumimoji="0" lang="zh-Hans" altLang="en-US" sz="4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亿</a:t>
            </a:r>
            <a:endParaRPr kumimoji="0" lang="en-US" sz="4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546414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61156" y="1269538"/>
            <a:ext cx="10454663" cy="3370195"/>
          </a:xfrm>
          <a:prstGeom prst="rect">
            <a:avLst/>
          </a:prstGeom>
        </p:spPr>
        <p:txBody>
          <a:bodyPr vert="horz" lIns="91440" tIns="45720" rIns="91440" bIns="45720" rtlCol="0" anchor="ctr">
            <a:normAutofit fontScale="52500" lnSpcReduction="2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lvl="0"/>
            <a:r>
              <a:rPr kumimoji="0" lang="zh-TW" altLang="en-US" sz="6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在区块链启动智能经济的时代</a:t>
            </a:r>
            <a:r>
              <a:rPr kumimoji="0" lang="zh-Hans" altLang="en-US" sz="6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a:t>
            </a:r>
            <a:endParaRPr kumimoji="0" lang="en-US" altLang="zh-Hans" sz="6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a:p>
            <a:pPr lvl="0"/>
            <a:r>
              <a:rPr kumimoji="0" lang="zh-TW" altLang="en-US" sz="6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数字资产的实用价值远大于数字货币</a:t>
            </a:r>
            <a:endParaRPr kumimoji="0" lang="en-US" altLang="zh-TW" sz="6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a:p>
            <a:pPr lvl="0"/>
            <a:endParaRPr kumimoji="0" lang="en-US" altLang="zh-CN" sz="6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a:p>
            <a:pPr lvl="0"/>
            <a:r>
              <a:rPr lang="zh-TW" altLang="en-US" sz="6600" dirty="0">
                <a:solidFill>
                  <a:prstClr val="white"/>
                </a:solidFill>
                <a:latin typeface="STXinwei" panose="02010800040101010101" pitchFamily="2" charset="-122"/>
                <a:ea typeface="STXinwei" panose="02010800040101010101" pitchFamily="2" charset="-122"/>
              </a:rPr>
              <a:t>所以</a:t>
            </a:r>
            <a:endParaRPr lang="en-US" altLang="zh-TW" sz="6600" dirty="0">
              <a:solidFill>
                <a:prstClr val="white"/>
              </a:solidFill>
              <a:latin typeface="STXinwei" panose="02010800040101010101" pitchFamily="2" charset="-122"/>
              <a:ea typeface="STXinwei" panose="02010800040101010101" pitchFamily="2" charset="-122"/>
            </a:endParaRPr>
          </a:p>
          <a:p>
            <a:pPr lvl="0"/>
            <a:endParaRPr kumimoji="0" lang="en-US" altLang="zh-CN" sz="6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a:p>
            <a:pPr lvl="0"/>
            <a:r>
              <a:rPr lang="zh-TW" altLang="en-US" sz="6600" dirty="0">
                <a:solidFill>
                  <a:prstClr val="white"/>
                </a:solidFill>
                <a:latin typeface="STXinwei" panose="02010800040101010101" pitchFamily="2" charset="-122"/>
                <a:ea typeface="STXinwei" panose="02010800040101010101" pitchFamily="2" charset="-122"/>
              </a:rPr>
              <a:t>我们需要让更多人可以</a:t>
            </a:r>
            <a:endParaRPr lang="en-US" altLang="zh-TW" sz="6600" dirty="0">
              <a:solidFill>
                <a:prstClr val="white"/>
              </a:solidFill>
              <a:latin typeface="STXinwei" panose="02010800040101010101" pitchFamily="2" charset="-122"/>
              <a:ea typeface="STXinwei" panose="02010800040101010101" pitchFamily="2" charset="-122"/>
            </a:endParaRPr>
          </a:p>
          <a:p>
            <a:pPr lvl="0"/>
            <a:r>
              <a:rPr lang="zh-TW" altLang="en-US" sz="6600" dirty="0">
                <a:solidFill>
                  <a:prstClr val="white"/>
                </a:solidFill>
                <a:latin typeface="STXinwei" panose="02010800040101010101" pitchFamily="2" charset="-122"/>
                <a:ea typeface="STXinwei" panose="02010800040101010101" pitchFamily="2" charset="-122"/>
              </a:rPr>
              <a:t>平等自由地调度属于他们的数字资产</a:t>
            </a:r>
            <a:endParaRPr kumimoji="0" lang="en-US" altLang="zh-CN" sz="6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6132275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D5C8FB3-6B57-EB4A-A8BF-57FCE227E041}"/>
              </a:ext>
            </a:extLst>
          </p:cNvPr>
          <p:cNvGraphicFramePr>
            <a:graphicFrameLocks noGrp="1"/>
          </p:cNvGraphicFramePr>
          <p:nvPr>
            <p:extLst>
              <p:ext uri="{D42A27DB-BD31-4B8C-83A1-F6EECF244321}">
                <p14:modId xmlns:p14="http://schemas.microsoft.com/office/powerpoint/2010/main" val="90279992"/>
              </p:ext>
            </p:extLst>
          </p:nvPr>
        </p:nvGraphicFramePr>
        <p:xfrm>
          <a:off x="790231" y="2560637"/>
          <a:ext cx="10486620" cy="3517432"/>
        </p:xfrm>
        <a:graphic>
          <a:graphicData uri="http://schemas.openxmlformats.org/drawingml/2006/table">
            <a:tbl>
              <a:tblPr firstRow="1" bandRow="1">
                <a:tableStyleId>{5C22544A-7EE6-4342-B048-85BDC9FD1C3A}</a:tableStyleId>
              </a:tblPr>
              <a:tblGrid>
                <a:gridCol w="3495540">
                  <a:extLst>
                    <a:ext uri="{9D8B030D-6E8A-4147-A177-3AD203B41FA5}">
                      <a16:colId xmlns:a16="http://schemas.microsoft.com/office/drawing/2014/main" val="4011170281"/>
                    </a:ext>
                  </a:extLst>
                </a:gridCol>
                <a:gridCol w="3495540">
                  <a:extLst>
                    <a:ext uri="{9D8B030D-6E8A-4147-A177-3AD203B41FA5}">
                      <a16:colId xmlns:a16="http://schemas.microsoft.com/office/drawing/2014/main" val="3577421051"/>
                    </a:ext>
                  </a:extLst>
                </a:gridCol>
                <a:gridCol w="3495540">
                  <a:extLst>
                    <a:ext uri="{9D8B030D-6E8A-4147-A177-3AD203B41FA5}">
                      <a16:colId xmlns:a16="http://schemas.microsoft.com/office/drawing/2014/main" val="3956787936"/>
                    </a:ext>
                  </a:extLst>
                </a:gridCol>
              </a:tblGrid>
              <a:tr h="879358">
                <a:tc>
                  <a:txBody>
                    <a:bodyPr/>
                    <a:lstStyle/>
                    <a:p>
                      <a:pPr algn="ctr"/>
                      <a:r>
                        <a:rPr lang="zh-Hans" altLang="en-US" sz="3600" dirty="0">
                          <a:latin typeface="STXinwei" panose="02010800040101010101" pitchFamily="2" charset="-122"/>
                          <a:ea typeface="STXinwei" panose="02010800040101010101" pitchFamily="2" charset="-122"/>
                        </a:rPr>
                        <a:t>功能</a:t>
                      </a:r>
                      <a:endParaRPr lang="en-US" sz="3600" dirty="0">
                        <a:latin typeface="STXinwei" panose="02010800040101010101" pitchFamily="2" charset="-122"/>
                        <a:ea typeface="STXinwei" panose="02010800040101010101" pitchFamily="2" charset="-122"/>
                      </a:endParaRPr>
                    </a:p>
                  </a:txBody>
                  <a:tcPr anchor="ctr"/>
                </a:tc>
                <a:tc>
                  <a:txBody>
                    <a:bodyPr/>
                    <a:lstStyle/>
                    <a:p>
                      <a:pPr algn="ctr"/>
                      <a:r>
                        <a:rPr lang="zh-Hans" altLang="en-US" sz="3600" dirty="0">
                          <a:latin typeface="STXinwei" panose="02010800040101010101" pitchFamily="2" charset="-122"/>
                          <a:ea typeface="STXinwei" panose="02010800040101010101" pitchFamily="2" charset="-122"/>
                        </a:rPr>
                        <a:t>现有工具</a:t>
                      </a:r>
                      <a:endParaRPr lang="en-US" sz="3600" dirty="0">
                        <a:latin typeface="STXinwei" panose="02010800040101010101" pitchFamily="2" charset="-122"/>
                        <a:ea typeface="STXinwei" panose="02010800040101010101" pitchFamily="2" charset="-122"/>
                      </a:endParaRPr>
                    </a:p>
                  </a:txBody>
                  <a:tcPr anchor="ctr"/>
                </a:tc>
                <a:tc>
                  <a:txBody>
                    <a:bodyPr/>
                    <a:lstStyle/>
                    <a:p>
                      <a:pPr algn="ctr"/>
                      <a:r>
                        <a:rPr lang="zh-Hans" altLang="en-US" sz="3600" dirty="0">
                          <a:latin typeface="STXinwei" panose="02010800040101010101" pitchFamily="2" charset="-122"/>
                          <a:ea typeface="STXinwei" panose="02010800040101010101" pitchFamily="2" charset="-122"/>
                        </a:rPr>
                        <a:t>下一代科技手段</a:t>
                      </a:r>
                      <a:endParaRPr lang="en-US" sz="3600" dirty="0">
                        <a:latin typeface="STXinwei" panose="02010800040101010101" pitchFamily="2" charset="-122"/>
                        <a:ea typeface="STXinwei" panose="02010800040101010101" pitchFamily="2" charset="-122"/>
                      </a:endParaRPr>
                    </a:p>
                  </a:txBody>
                  <a:tcPr anchor="ctr"/>
                </a:tc>
                <a:extLst>
                  <a:ext uri="{0D108BD9-81ED-4DB2-BD59-A6C34878D82A}">
                    <a16:rowId xmlns:a16="http://schemas.microsoft.com/office/drawing/2014/main" val="3673692195"/>
                  </a:ext>
                </a:extLst>
              </a:tr>
              <a:tr h="879358">
                <a:tc>
                  <a:txBody>
                    <a:bodyPr/>
                    <a:lstStyle/>
                    <a:p>
                      <a:pPr algn="ctr"/>
                      <a:r>
                        <a:rPr lang="zh-Hans" altLang="en-US" sz="2000" dirty="0">
                          <a:latin typeface="STXinwei" panose="02010800040101010101" pitchFamily="2" charset="-122"/>
                          <a:ea typeface="STXinwei" panose="02010800040101010101" pitchFamily="2" charset="-122"/>
                        </a:rPr>
                        <a:t>网络协作</a:t>
                      </a:r>
                      <a:endParaRPr lang="en-US" sz="2000" dirty="0">
                        <a:latin typeface="STXinwei" panose="02010800040101010101" pitchFamily="2" charset="-122"/>
                        <a:ea typeface="STXinwei" panose="02010800040101010101" pitchFamily="2" charset="-122"/>
                      </a:endParaRPr>
                    </a:p>
                  </a:txBody>
                  <a:tcPr anchor="ctr"/>
                </a:tc>
                <a:tc>
                  <a:txBody>
                    <a:bodyPr/>
                    <a:lstStyle/>
                    <a:p>
                      <a:pPr algn="ctr"/>
                      <a:r>
                        <a:rPr lang="zh-Hans" altLang="en-US" sz="2000" dirty="0">
                          <a:latin typeface="STXinwei" panose="02010800040101010101" pitchFamily="2" charset="-122"/>
                          <a:ea typeface="STXinwei" panose="02010800040101010101" pitchFamily="2" charset="-122"/>
                        </a:rPr>
                        <a:t>微信支付、支付宝</a:t>
                      </a:r>
                      <a:endParaRPr lang="en-US" sz="2000" dirty="0">
                        <a:latin typeface="STXinwei" panose="02010800040101010101" pitchFamily="2" charset="-122"/>
                        <a:ea typeface="STXinwei" panose="02010800040101010101" pitchFamily="2" charset="-122"/>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Hans" altLang="en-US" sz="2000" dirty="0">
                          <a:latin typeface="STXinwei" panose="02010800040101010101" pitchFamily="2" charset="-122"/>
                          <a:ea typeface="STXinwei" panose="02010800040101010101" pitchFamily="2" charset="-122"/>
                        </a:rPr>
                        <a:t>区块链、智能合约</a:t>
                      </a:r>
                      <a:r>
                        <a:rPr lang="en-US" altLang="zh-Hans" sz="2000" dirty="0">
                          <a:latin typeface="STXinwei" panose="02010800040101010101" pitchFamily="2" charset="-122"/>
                          <a:ea typeface="STXinwei" panose="02010800040101010101" pitchFamily="2" charset="-122"/>
                        </a:rPr>
                        <a:t>(</a:t>
                      </a:r>
                      <a:r>
                        <a:rPr lang="en-US" altLang="zh-Hans" sz="2000" dirty="0" err="1">
                          <a:latin typeface="STXinwei" panose="02010800040101010101" pitchFamily="2" charset="-122"/>
                          <a:ea typeface="STXinwei" panose="02010800040101010101" pitchFamily="2" charset="-122"/>
                        </a:rPr>
                        <a:t>DApp</a:t>
                      </a:r>
                      <a:r>
                        <a:rPr lang="en-US" altLang="zh-Hans" sz="2000" dirty="0">
                          <a:latin typeface="STXinwei" panose="02010800040101010101" pitchFamily="2" charset="-122"/>
                          <a:ea typeface="STXinwei" panose="02010800040101010101" pitchFamily="2" charset="-122"/>
                        </a:rPr>
                        <a:t>)</a:t>
                      </a:r>
                      <a:endParaRPr lang="en-US" sz="2000" dirty="0">
                        <a:latin typeface="STXinwei" panose="02010800040101010101" pitchFamily="2" charset="-122"/>
                        <a:ea typeface="STXinwei" panose="02010800040101010101" pitchFamily="2" charset="-122"/>
                      </a:endParaRPr>
                    </a:p>
                  </a:txBody>
                  <a:tcPr anchor="ctr"/>
                </a:tc>
                <a:extLst>
                  <a:ext uri="{0D108BD9-81ED-4DB2-BD59-A6C34878D82A}">
                    <a16:rowId xmlns:a16="http://schemas.microsoft.com/office/drawing/2014/main" val="536692463"/>
                  </a:ext>
                </a:extLst>
              </a:tr>
              <a:tr h="879358">
                <a:tc>
                  <a:txBody>
                    <a:bodyPr/>
                    <a:lstStyle/>
                    <a:p>
                      <a:pPr algn="ctr"/>
                      <a:r>
                        <a:rPr lang="zh-Hans" altLang="en-US" sz="2000" dirty="0">
                          <a:latin typeface="STXinwei" panose="02010800040101010101" pitchFamily="2" charset="-122"/>
                          <a:ea typeface="STXinwei" panose="02010800040101010101" pitchFamily="2" charset="-122"/>
                        </a:rPr>
                        <a:t>可确权的数字资产</a:t>
                      </a:r>
                      <a:endParaRPr lang="en-US" sz="2000" dirty="0">
                        <a:latin typeface="STXinwei" panose="02010800040101010101" pitchFamily="2" charset="-122"/>
                        <a:ea typeface="STXinwei" panose="02010800040101010101" pitchFamily="2" charset="-122"/>
                      </a:endParaRPr>
                    </a:p>
                  </a:txBody>
                  <a:tcPr anchor="ctr"/>
                </a:tc>
                <a:tc>
                  <a:txBody>
                    <a:bodyPr/>
                    <a:lstStyle/>
                    <a:p>
                      <a:pPr algn="ctr"/>
                      <a:r>
                        <a:rPr lang="zh-Hans" altLang="en-US" sz="2000" dirty="0">
                          <a:latin typeface="STXinwei" panose="02010800040101010101" pitchFamily="2" charset="-122"/>
                          <a:ea typeface="STXinwei" panose="02010800040101010101" pitchFamily="2" charset="-122"/>
                        </a:rPr>
                        <a:t>二维码、微信群人力确认</a:t>
                      </a:r>
                      <a:endParaRPr lang="en-US" sz="2000" dirty="0">
                        <a:latin typeface="STXinwei" panose="02010800040101010101" pitchFamily="2" charset="-122"/>
                        <a:ea typeface="STXinwei" panose="02010800040101010101" pitchFamily="2" charset="-122"/>
                      </a:endParaRPr>
                    </a:p>
                  </a:txBody>
                  <a:tcPr anchor="ctr"/>
                </a:tc>
                <a:tc>
                  <a:txBody>
                    <a:bodyPr/>
                    <a:lstStyle/>
                    <a:p>
                      <a:pPr algn="ctr"/>
                      <a:r>
                        <a:rPr lang="zh-Hans" altLang="en-US" sz="2000" dirty="0">
                          <a:latin typeface="STXinwei" panose="02010800040101010101" pitchFamily="2" charset="-122"/>
                          <a:ea typeface="STXinwei" panose="02010800040101010101" pitchFamily="2" charset="-122"/>
                        </a:rPr>
                        <a:t>物本朔源、计算容器私有化</a:t>
                      </a:r>
                      <a:endParaRPr lang="en-US" sz="2000" dirty="0">
                        <a:latin typeface="STXinwei" panose="02010800040101010101" pitchFamily="2" charset="-122"/>
                        <a:ea typeface="STXinwei" panose="02010800040101010101" pitchFamily="2" charset="-122"/>
                      </a:endParaRPr>
                    </a:p>
                  </a:txBody>
                  <a:tcPr anchor="ctr"/>
                </a:tc>
                <a:extLst>
                  <a:ext uri="{0D108BD9-81ED-4DB2-BD59-A6C34878D82A}">
                    <a16:rowId xmlns:a16="http://schemas.microsoft.com/office/drawing/2014/main" val="2564130047"/>
                  </a:ext>
                </a:extLst>
              </a:tr>
              <a:tr h="879358">
                <a:tc>
                  <a:txBody>
                    <a:bodyPr/>
                    <a:lstStyle/>
                    <a:p>
                      <a:pPr algn="ctr"/>
                      <a:r>
                        <a:rPr lang="zh-Hans" altLang="en-US" sz="2000" dirty="0">
                          <a:latin typeface="STXinwei" panose="02010800040101010101" pitchFamily="2" charset="-122"/>
                          <a:ea typeface="STXinwei" panose="02010800040101010101" pitchFamily="2" charset="-122"/>
                        </a:rPr>
                        <a:t>可计算的商业情报</a:t>
                      </a:r>
                      <a:endParaRPr lang="en-US" sz="2000" dirty="0">
                        <a:latin typeface="STXinwei" panose="02010800040101010101" pitchFamily="2" charset="-122"/>
                        <a:ea typeface="STXinwei" panose="02010800040101010101" pitchFamily="2" charset="-122"/>
                      </a:endParaRPr>
                    </a:p>
                  </a:txBody>
                  <a:tcPr anchor="ctr"/>
                </a:tc>
                <a:tc>
                  <a:txBody>
                    <a:bodyPr/>
                    <a:lstStyle/>
                    <a:p>
                      <a:pPr algn="ctr"/>
                      <a:r>
                        <a:rPr lang="zh-Hans" altLang="en-US" sz="2000" dirty="0">
                          <a:latin typeface="STXinwei" panose="02010800040101010101" pitchFamily="2" charset="-122"/>
                          <a:ea typeface="STXinwei" panose="02010800040101010101" pitchFamily="2" charset="-122"/>
                        </a:rPr>
                        <a:t>微信机器人、小程序、</a:t>
                      </a:r>
                      <a:endParaRPr lang="en-US" altLang="zh-Hans" sz="2000" dirty="0">
                        <a:latin typeface="STXinwei" panose="02010800040101010101" pitchFamily="2" charset="-122"/>
                        <a:ea typeface="STXinwei" panose="02010800040101010101" pitchFamily="2" charset="-122"/>
                      </a:endParaRPr>
                    </a:p>
                    <a:p>
                      <a:pPr algn="ctr"/>
                      <a:r>
                        <a:rPr lang="zh-Hans" altLang="en-US" sz="2000" dirty="0">
                          <a:latin typeface="STXinwei" panose="02010800040101010101" pitchFamily="2" charset="-122"/>
                          <a:ea typeface="STXinwei" panose="02010800040101010101" pitchFamily="2" charset="-122"/>
                        </a:rPr>
                        <a:t>微商平台</a:t>
                      </a:r>
                      <a:endParaRPr lang="en-US" sz="2000" dirty="0">
                        <a:latin typeface="STXinwei" panose="02010800040101010101" pitchFamily="2" charset="-122"/>
                        <a:ea typeface="STXinwei" panose="02010800040101010101" pitchFamily="2" charset="-122"/>
                      </a:endParaRPr>
                    </a:p>
                  </a:txBody>
                  <a:tcPr anchor="ctr"/>
                </a:tc>
                <a:tc>
                  <a:txBody>
                    <a:bodyPr/>
                    <a:lstStyle/>
                    <a:p>
                      <a:pPr algn="ctr"/>
                      <a:r>
                        <a:rPr lang="zh-Hans" altLang="en-US" sz="2000" dirty="0">
                          <a:latin typeface="STXinwei" panose="02010800040101010101" pitchFamily="2" charset="-122"/>
                          <a:ea typeface="STXinwei" panose="02010800040101010101" pitchFamily="2" charset="-122"/>
                        </a:rPr>
                        <a:t>商情的搜寻与推断</a:t>
                      </a:r>
                      <a:endParaRPr lang="en-US" sz="2000" dirty="0">
                        <a:latin typeface="STXinwei" panose="02010800040101010101" pitchFamily="2" charset="-122"/>
                        <a:ea typeface="STXinwei" panose="02010800040101010101" pitchFamily="2" charset="-122"/>
                      </a:endParaRPr>
                    </a:p>
                  </a:txBody>
                  <a:tcPr anchor="ctr"/>
                </a:tc>
                <a:extLst>
                  <a:ext uri="{0D108BD9-81ED-4DB2-BD59-A6C34878D82A}">
                    <a16:rowId xmlns:a16="http://schemas.microsoft.com/office/drawing/2014/main" val="2458666765"/>
                  </a:ext>
                </a:extLst>
              </a:tr>
            </a:tbl>
          </a:graphicData>
        </a:graphic>
      </p:graphicFrame>
      <p:sp>
        <p:nvSpPr>
          <p:cNvPr id="2" name="Title 1"/>
          <p:cNvSpPr>
            <a:spLocks noGrp="1"/>
          </p:cNvSpPr>
          <p:nvPr>
            <p:ph type="title"/>
          </p:nvPr>
        </p:nvSpPr>
        <p:spPr>
          <a:xfrm>
            <a:off x="329784" y="274638"/>
            <a:ext cx="11407514" cy="1143000"/>
          </a:xfrm>
        </p:spPr>
        <p:txBody>
          <a:bodyPr>
            <a:normAutofit/>
          </a:bodyPr>
          <a:lstStyle/>
          <a:p>
            <a:r>
              <a:rPr lang="zh-Hans" altLang="en-US" dirty="0">
                <a:latin typeface="STXinwei" panose="02010800040101010101" pitchFamily="2" charset="-122"/>
                <a:ea typeface="STXinwei" panose="02010800040101010101" pitchFamily="2" charset="-122"/>
              </a:rPr>
              <a:t>通证经济</a:t>
            </a:r>
            <a:r>
              <a:rPr lang="zh-TW" altLang="en-US" dirty="0">
                <a:latin typeface="STXinwei" panose="02010800040101010101" pitchFamily="2" charset="-122"/>
                <a:ea typeface="STXinwei" panose="02010800040101010101" pitchFamily="2" charset="-122"/>
              </a:rPr>
              <a:t>的发展空间</a:t>
            </a:r>
            <a:endParaRPr lang="en-US" altLang="zh-CN" dirty="0">
              <a:latin typeface="STXinwei" panose="02010800040101010101" pitchFamily="2" charset="-122"/>
              <a:ea typeface="STXinwei" panose="02010800040101010101" pitchFamily="2" charset="-122"/>
            </a:endParaRPr>
          </a:p>
        </p:txBody>
      </p:sp>
      <p:sp>
        <p:nvSpPr>
          <p:cNvPr id="4" name="Rectangle 3">
            <a:extLst>
              <a:ext uri="{FF2B5EF4-FFF2-40B4-BE49-F238E27FC236}">
                <a16:creationId xmlns:a16="http://schemas.microsoft.com/office/drawing/2014/main" id="{7FB926C6-1897-124A-A291-71BCF3FBE1C9}"/>
              </a:ext>
            </a:extLst>
          </p:cNvPr>
          <p:cNvSpPr/>
          <p:nvPr/>
        </p:nvSpPr>
        <p:spPr>
          <a:xfrm>
            <a:off x="4491612" y="1784583"/>
            <a:ext cx="3048000" cy="4500283"/>
          </a:xfrm>
          <a:prstGeom prst="rect">
            <a:avLst/>
          </a:prstGeom>
          <a:noFill/>
          <a:ln w="127000">
            <a:solidFill>
              <a:srgbClr val="FFC000"/>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3600" b="0" i="0" u="none" strike="noStrike" kern="1200" cap="none" spc="0" normalizeH="0" baseline="0" noProof="0" dirty="0">
                <a:ln>
                  <a:noFill/>
                </a:ln>
                <a:solidFill>
                  <a:srgbClr val="FFC000"/>
                </a:solidFill>
                <a:effectLst/>
                <a:uLnTx/>
                <a:uFillTx/>
                <a:latin typeface="STXinwei" panose="02010800040101010101" pitchFamily="2" charset="-122"/>
                <a:ea typeface="STXinwei" panose="02010800040101010101" pitchFamily="2" charset="-122"/>
              </a:rPr>
              <a:t>法界</a:t>
            </a:r>
            <a:endParaRPr kumimoji="0" lang="en-US" sz="3600" b="0" i="0" u="none" strike="noStrike" kern="1200" cap="none" spc="0" normalizeH="0" baseline="0" noProof="0" dirty="0">
              <a:ln>
                <a:noFill/>
              </a:ln>
              <a:solidFill>
                <a:srgbClr val="FFC000"/>
              </a:solidFill>
              <a:effectLst/>
              <a:uLnTx/>
              <a:uFillTx/>
              <a:latin typeface="STXinwei" panose="02010800040101010101" pitchFamily="2" charset="-122"/>
              <a:ea typeface="STXinwei" panose="02010800040101010101" pitchFamily="2" charset="-122"/>
            </a:endParaRPr>
          </a:p>
        </p:txBody>
      </p:sp>
      <p:sp>
        <p:nvSpPr>
          <p:cNvPr id="5" name="Rectangle 4">
            <a:extLst>
              <a:ext uri="{FF2B5EF4-FFF2-40B4-BE49-F238E27FC236}">
                <a16:creationId xmlns:a16="http://schemas.microsoft.com/office/drawing/2014/main" id="{F9FFC8A9-9BA7-0E42-8BFA-54AC33A62CB8}"/>
              </a:ext>
            </a:extLst>
          </p:cNvPr>
          <p:cNvSpPr/>
          <p:nvPr/>
        </p:nvSpPr>
        <p:spPr>
          <a:xfrm>
            <a:off x="4078940" y="1165412"/>
            <a:ext cx="7658358" cy="5486399"/>
          </a:xfrm>
          <a:prstGeom prst="rect">
            <a:avLst/>
          </a:prstGeom>
          <a:noFill/>
          <a:ln w="1270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3600" b="0" i="0" u="none" strike="noStrike" kern="1200" cap="none" spc="0" normalizeH="0" baseline="0" noProof="0" dirty="0">
                <a:ln>
                  <a:noFill/>
                </a:ln>
                <a:solidFill>
                  <a:srgbClr val="FF0000"/>
                </a:solidFill>
                <a:effectLst/>
                <a:uLnTx/>
                <a:uFillTx/>
                <a:latin typeface="STXinwei" panose="02010800040101010101" pitchFamily="2" charset="-122"/>
                <a:ea typeface="STXinwei" panose="02010800040101010101" pitchFamily="2" charset="-122"/>
              </a:rPr>
              <a:t>无界</a:t>
            </a:r>
            <a:endParaRPr kumimoji="0" lang="en-US" sz="3600" b="0" i="0" u="none" strike="noStrike" kern="1200" cap="none" spc="0" normalizeH="0" baseline="0" noProof="0" dirty="0">
              <a:ln>
                <a:noFill/>
              </a:ln>
              <a:solidFill>
                <a:srgbClr val="FF0000"/>
              </a:solidFill>
              <a:effectLst/>
              <a:uLnTx/>
              <a:uFillTx/>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2386054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sz="4800" dirty="0">
                <a:latin typeface="STXinwei" panose="02010800040101010101" pitchFamily="2" charset="-122"/>
                <a:ea typeface="STXinwei" panose="02010800040101010101" pitchFamily="2" charset="-122"/>
              </a:rPr>
              <a:t>商情的搜集与推断</a:t>
            </a:r>
            <a:endParaRPr lang="en-US" altLang="zh-CN" sz="4800" dirty="0">
              <a:latin typeface="STXinwei" panose="02010800040101010101" pitchFamily="2" charset="-122"/>
              <a:ea typeface="STXinwei" panose="02010800040101010101" pitchFamily="2" charset="-122"/>
            </a:endParaRPr>
          </a:p>
        </p:txBody>
      </p:sp>
      <p:sp>
        <p:nvSpPr>
          <p:cNvPr id="10" name="Title 1">
            <a:extLst>
              <a:ext uri="{FF2B5EF4-FFF2-40B4-BE49-F238E27FC236}">
                <a16:creationId xmlns:a16="http://schemas.microsoft.com/office/drawing/2014/main" id="{F192467B-7D86-AD4D-BEE6-8667C5E77FA0}"/>
              </a:ext>
            </a:extLst>
          </p:cNvPr>
          <p:cNvSpPr txBox="1">
            <a:spLocks/>
          </p:cNvSpPr>
          <p:nvPr/>
        </p:nvSpPr>
        <p:spPr>
          <a:xfrm>
            <a:off x="913454" y="2488739"/>
            <a:ext cx="10240173" cy="2082102"/>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lvl="0"/>
            <a:r>
              <a:rPr lang="zh-TW" altLang="en-US" sz="6600" dirty="0">
                <a:solidFill>
                  <a:prstClr val="white"/>
                </a:solidFill>
                <a:latin typeface="STXinwei" panose="02010800040101010101" pitchFamily="2" charset="-122"/>
                <a:ea typeface="STXinwei" panose="02010800040101010101" pitchFamily="2" charset="-122"/>
              </a:rPr>
              <a:t>弱势群体其实是最大的</a:t>
            </a:r>
            <a:endParaRPr lang="en-US" altLang="zh-TW" sz="6600" dirty="0">
              <a:solidFill>
                <a:prstClr val="white"/>
              </a:solidFill>
              <a:latin typeface="STXinwei" panose="02010800040101010101" pitchFamily="2" charset="-122"/>
              <a:ea typeface="STXinwei" panose="02010800040101010101" pitchFamily="2" charset="-122"/>
            </a:endParaRPr>
          </a:p>
          <a:p>
            <a:pPr lvl="0"/>
            <a:r>
              <a:rPr lang="zh-TW" altLang="en-US" sz="6600" dirty="0">
                <a:solidFill>
                  <a:prstClr val="white"/>
                </a:solidFill>
                <a:latin typeface="STXinwei" panose="02010800040101010101" pitchFamily="2" charset="-122"/>
                <a:ea typeface="STXinwei" panose="02010800040101010101" pitchFamily="2" charset="-122"/>
              </a:rPr>
              <a:t>数字资产生产者</a:t>
            </a:r>
            <a:endParaRPr kumimoji="0" lang="en-US" altLang="zh-CN" sz="6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4192202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Autofit/>
          </a:bodyPr>
          <a:lstStyle/>
          <a:p>
            <a:r>
              <a:rPr lang="zh-Hans" altLang="en-US" dirty="0">
                <a:latin typeface="STXinwei" panose="02010800040101010101" pitchFamily="2" charset="-122"/>
                <a:ea typeface="STXinwei" panose="02010800040101010101" pitchFamily="2" charset="-122"/>
              </a:rPr>
              <a:t>区块链提</a:t>
            </a:r>
            <a:r>
              <a:rPr lang="zh-TW" altLang="en-US" dirty="0">
                <a:latin typeface="STXinwei" panose="02010800040101010101" pitchFamily="2" charset="-122"/>
                <a:ea typeface="STXinwei" panose="02010800040101010101" pitchFamily="2" charset="-122"/>
              </a:rPr>
              <a:t>让技术弱势群体创造可信数据</a:t>
            </a:r>
            <a:endParaRPr lang="en-US" altLang="zh-CN"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FE8E3E4B-922C-B349-B083-D7EA8401957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9783" y="1270370"/>
            <a:ext cx="5668823" cy="3337489"/>
          </a:xfrm>
          <a:prstGeom prst="rect">
            <a:avLst/>
          </a:prstGeom>
        </p:spPr>
      </p:pic>
      <p:grpSp>
        <p:nvGrpSpPr>
          <p:cNvPr id="3" name="Group 2">
            <a:extLst>
              <a:ext uri="{FF2B5EF4-FFF2-40B4-BE49-F238E27FC236}">
                <a16:creationId xmlns:a16="http://schemas.microsoft.com/office/drawing/2014/main" id="{156AB745-E069-B843-BA53-DF4C8835DA7F}"/>
              </a:ext>
            </a:extLst>
          </p:cNvPr>
          <p:cNvGrpSpPr/>
          <p:nvPr/>
        </p:nvGrpSpPr>
        <p:grpSpPr>
          <a:xfrm>
            <a:off x="5998606" y="3789746"/>
            <a:ext cx="5965931" cy="2496923"/>
            <a:chOff x="5998606" y="3789746"/>
            <a:chExt cx="5965931" cy="2496923"/>
          </a:xfrm>
        </p:grpSpPr>
        <p:pic>
          <p:nvPicPr>
            <p:cNvPr id="11" name="Picture 10">
              <a:extLst>
                <a:ext uri="{FF2B5EF4-FFF2-40B4-BE49-F238E27FC236}">
                  <a16:creationId xmlns:a16="http://schemas.microsoft.com/office/drawing/2014/main" id="{5590BFE4-9F95-3B46-AB12-74B8A7063A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98606" y="3789746"/>
              <a:ext cx="5965931" cy="2496923"/>
            </a:xfrm>
            <a:prstGeom prst="rect">
              <a:avLst/>
            </a:prstGeom>
          </p:spPr>
        </p:pic>
        <p:sp>
          <p:nvSpPr>
            <p:cNvPr id="12" name="TextBox 11">
              <a:extLst>
                <a:ext uri="{FF2B5EF4-FFF2-40B4-BE49-F238E27FC236}">
                  <a16:creationId xmlns:a16="http://schemas.microsoft.com/office/drawing/2014/main" id="{62190E5B-EFF0-C840-B285-A1EFFC1E3C58}"/>
                </a:ext>
              </a:extLst>
            </p:cNvPr>
            <p:cNvSpPr txBox="1"/>
            <p:nvPr/>
          </p:nvSpPr>
          <p:spPr>
            <a:xfrm>
              <a:off x="8551296"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4" name="TextBox 13">
              <a:extLst>
                <a:ext uri="{FF2B5EF4-FFF2-40B4-BE49-F238E27FC236}">
                  <a16:creationId xmlns:a16="http://schemas.microsoft.com/office/drawing/2014/main" id="{D0076E92-1BD5-0741-9850-1524BBF67B6D}"/>
                </a:ext>
              </a:extLst>
            </p:cNvPr>
            <p:cNvSpPr txBox="1"/>
            <p:nvPr/>
          </p:nvSpPr>
          <p:spPr>
            <a:xfrm>
              <a:off x="9810423"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5" name="TextBox 14">
              <a:extLst>
                <a:ext uri="{FF2B5EF4-FFF2-40B4-BE49-F238E27FC236}">
                  <a16:creationId xmlns:a16="http://schemas.microsoft.com/office/drawing/2014/main" id="{28D19C96-B177-A64E-A00A-0182765D8DA4}"/>
                </a:ext>
              </a:extLst>
            </p:cNvPr>
            <p:cNvSpPr txBox="1"/>
            <p:nvPr/>
          </p:nvSpPr>
          <p:spPr>
            <a:xfrm>
              <a:off x="11069549"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6" name="TextBox 15">
              <a:extLst>
                <a:ext uri="{FF2B5EF4-FFF2-40B4-BE49-F238E27FC236}">
                  <a16:creationId xmlns:a16="http://schemas.microsoft.com/office/drawing/2014/main" id="{D8F612D1-D0F8-BA48-AE0A-7CFC7A9A1762}"/>
                </a:ext>
              </a:extLst>
            </p:cNvPr>
            <p:cNvSpPr txBox="1"/>
            <p:nvPr/>
          </p:nvSpPr>
          <p:spPr>
            <a:xfrm>
              <a:off x="7292169"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7" name="TextBox 16">
              <a:extLst>
                <a:ext uri="{FF2B5EF4-FFF2-40B4-BE49-F238E27FC236}">
                  <a16:creationId xmlns:a16="http://schemas.microsoft.com/office/drawing/2014/main" id="{B1FE3320-02B5-584C-A304-34B039D1C2D9}"/>
                </a:ext>
              </a:extLst>
            </p:cNvPr>
            <p:cNvSpPr txBox="1"/>
            <p:nvPr/>
          </p:nvSpPr>
          <p:spPr>
            <a:xfrm>
              <a:off x="6033042"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sp>
        <p:nvSpPr>
          <p:cNvPr id="18" name="TextBox 17">
            <a:extLst>
              <a:ext uri="{FF2B5EF4-FFF2-40B4-BE49-F238E27FC236}">
                <a16:creationId xmlns:a16="http://schemas.microsoft.com/office/drawing/2014/main" id="{E5477F70-4580-FA40-90A0-468D53DC8C7B}"/>
              </a:ext>
            </a:extLst>
          </p:cNvPr>
          <p:cNvSpPr txBox="1"/>
          <p:nvPr/>
        </p:nvSpPr>
        <p:spPr>
          <a:xfrm>
            <a:off x="6255223" y="2437006"/>
            <a:ext cx="5519460" cy="1077218"/>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3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区块链：一种基于不直接相关</a:t>
            </a:r>
            <a:endParaRPr kumimoji="0" lang="en-US" altLang="zh-Hans" sz="3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3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的交易事件公证日志（时钟）</a:t>
            </a:r>
            <a:endParaRPr kumimoji="0" lang="en-US" sz="3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pic>
        <p:nvPicPr>
          <p:cNvPr id="13" name="Picture 12">
            <a:extLst>
              <a:ext uri="{FF2B5EF4-FFF2-40B4-BE49-F238E27FC236}">
                <a16:creationId xmlns:a16="http://schemas.microsoft.com/office/drawing/2014/main" id="{13B52356-5CE7-3348-B1A6-0317429EDC5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05873" y="1169416"/>
            <a:ext cx="1646910" cy="1093933"/>
          </a:xfrm>
          <a:prstGeom prst="rect">
            <a:avLst/>
          </a:prstGeom>
        </p:spPr>
      </p:pic>
      <p:sp>
        <p:nvSpPr>
          <p:cNvPr id="19" name="TextBox 18">
            <a:extLst>
              <a:ext uri="{FF2B5EF4-FFF2-40B4-BE49-F238E27FC236}">
                <a16:creationId xmlns:a16="http://schemas.microsoft.com/office/drawing/2014/main" id="{C3D6C6B1-AF62-B84F-B853-A0657442B0CA}"/>
              </a:ext>
            </a:extLst>
          </p:cNvPr>
          <p:cNvSpPr txBox="1"/>
          <p:nvPr/>
        </p:nvSpPr>
        <p:spPr>
          <a:xfrm>
            <a:off x="507551" y="5064982"/>
            <a:ext cx="5109091" cy="1077218"/>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3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物联网：铺天盖地地传感器</a:t>
            </a:r>
            <a:endParaRPr kumimoji="0" lang="en-US" altLang="zh-Hans" sz="3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3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采集物理信息提供可信数据</a:t>
            </a:r>
            <a:endParaRPr kumimoji="0" lang="en-US" sz="3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sp>
        <p:nvSpPr>
          <p:cNvPr id="20" name="TextBox 19">
            <a:extLst>
              <a:ext uri="{FF2B5EF4-FFF2-40B4-BE49-F238E27FC236}">
                <a16:creationId xmlns:a16="http://schemas.microsoft.com/office/drawing/2014/main" id="{523B4FB0-5E19-6F48-8BC2-9CE3DDD773C4}"/>
              </a:ext>
            </a:extLst>
          </p:cNvPr>
          <p:cNvSpPr txBox="1"/>
          <p:nvPr/>
        </p:nvSpPr>
        <p:spPr>
          <a:xfrm>
            <a:off x="586400" y="2755792"/>
            <a:ext cx="1415772"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32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rPr>
              <a:t>物联网</a:t>
            </a:r>
            <a:endParaRPr kumimoji="0" lang="en-US" sz="32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endParaRPr>
          </a:p>
        </p:txBody>
      </p:sp>
    </p:spTree>
    <p:extLst>
      <p:ext uri="{BB962C8B-B14F-4D97-AF65-F5344CB8AC3E}">
        <p14:creationId xmlns:p14="http://schemas.microsoft.com/office/powerpoint/2010/main" val="307718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uk-UA"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uk-UA"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Title 4"/>
          <p:cNvSpPr>
            <a:spLocks noGrp="1"/>
          </p:cNvSpPr>
          <p:nvPr>
            <p:ph type="title"/>
          </p:nvPr>
        </p:nvSpPr>
        <p:spPr/>
        <p:txBody>
          <a:bodyPr>
            <a:normAutofit/>
          </a:bodyPr>
          <a:lstStyle/>
          <a:p>
            <a:r>
              <a:rPr lang="zh-TW" altLang="en-US" sz="4800" dirty="0">
                <a:cs typeface="Hei" charset="-122"/>
              </a:rPr>
              <a:t>区块链</a:t>
            </a:r>
            <a:r>
              <a:rPr lang="zh-Hans" altLang="en-US" sz="4800" dirty="0">
                <a:cs typeface="Hei" charset="-122"/>
              </a:rPr>
              <a:t>：</a:t>
            </a:r>
            <a:r>
              <a:rPr lang="zh-TW" altLang="en-US" sz="4800" dirty="0">
                <a:cs typeface="Hei" charset="-122"/>
              </a:rPr>
              <a:t>时空场景中的可信标示系统</a:t>
            </a:r>
            <a:endParaRPr lang="en-US" sz="4800" dirty="0"/>
          </a:p>
        </p:txBody>
      </p:sp>
      <p:cxnSp>
        <p:nvCxnSpPr>
          <p:cNvPr id="10" name="Straight Arrow Connector 9"/>
          <p:cNvCxnSpPr>
            <a:stCxn id="7" idx="0"/>
            <a:endCxn id="8" idx="1"/>
          </p:cNvCxnSpPr>
          <p:nvPr/>
        </p:nvCxnSpPr>
        <p:spPr>
          <a:xfrm flipV="1">
            <a:off x="2599366" y="2205252"/>
            <a:ext cx="2005750" cy="2536154"/>
          </a:xfrm>
          <a:prstGeom prst="straightConnector1">
            <a:avLst/>
          </a:prstGeom>
          <a:ln w="635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 idx="3"/>
            <a:endCxn id="9" idx="0"/>
          </p:cNvCxnSpPr>
          <p:nvPr/>
        </p:nvCxnSpPr>
        <p:spPr>
          <a:xfrm>
            <a:off x="7586884" y="2205252"/>
            <a:ext cx="2032699" cy="2514170"/>
          </a:xfrm>
          <a:prstGeom prst="straightConnector1">
            <a:avLst/>
          </a:prstGeom>
          <a:ln w="635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108482" y="4741406"/>
            <a:ext cx="2981768" cy="1524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Hei" charset="-122"/>
              </a:rPr>
              <a:t>时间</a:t>
            </a:r>
            <a:endParaRPr kumimoji="0" lang="en-US"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Hei" charset="-122"/>
            </a:endParaRPr>
          </a:p>
        </p:txBody>
      </p:sp>
      <p:sp>
        <p:nvSpPr>
          <p:cNvPr id="9" name="Rectangle 8"/>
          <p:cNvSpPr/>
          <p:nvPr/>
        </p:nvSpPr>
        <p:spPr>
          <a:xfrm>
            <a:off x="8128699" y="4719422"/>
            <a:ext cx="2981768" cy="1524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Hei" charset="-122"/>
              </a:rPr>
              <a:t>空间</a:t>
            </a:r>
            <a:endParaRPr kumimoji="0" lang="en-US"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Hei" charset="-122"/>
            </a:endParaRPr>
          </a:p>
        </p:txBody>
      </p:sp>
      <p:sp>
        <p:nvSpPr>
          <p:cNvPr id="8" name="Rectangle 7"/>
          <p:cNvSpPr/>
          <p:nvPr/>
        </p:nvSpPr>
        <p:spPr>
          <a:xfrm>
            <a:off x="4605116" y="1443252"/>
            <a:ext cx="2981768" cy="1524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Hei" charset="-122"/>
              </a:rPr>
              <a:t>可信度</a:t>
            </a:r>
            <a:endParaRPr kumimoji="0" lang="en-US"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Hei" charset="-122"/>
            </a:endParaRPr>
          </a:p>
        </p:txBody>
      </p:sp>
      <p:cxnSp>
        <p:nvCxnSpPr>
          <p:cNvPr id="296" name="Straight Arrow Connector 295"/>
          <p:cNvCxnSpPr>
            <a:stCxn id="7" idx="3"/>
            <a:endCxn id="9" idx="1"/>
          </p:cNvCxnSpPr>
          <p:nvPr/>
        </p:nvCxnSpPr>
        <p:spPr>
          <a:xfrm flipV="1">
            <a:off x="4090250" y="5481422"/>
            <a:ext cx="4038449" cy="21984"/>
          </a:xfrm>
          <a:prstGeom prst="straightConnector1">
            <a:avLst/>
          </a:prstGeom>
          <a:ln w="635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DB02914D-37B3-304E-94B8-A0799D49E325}"/>
              </a:ext>
            </a:extLst>
          </p:cNvPr>
          <p:cNvSpPr/>
          <p:nvPr/>
        </p:nvSpPr>
        <p:spPr>
          <a:xfrm>
            <a:off x="10192456" y="5118775"/>
            <a:ext cx="646994" cy="635285"/>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通证</a:t>
            </a:r>
            <a:endParaRPr kumimoji="0" lang="en-US" altLang="zh-CN"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7" name="Oval 16">
            <a:extLst>
              <a:ext uri="{FF2B5EF4-FFF2-40B4-BE49-F238E27FC236}">
                <a16:creationId xmlns:a16="http://schemas.microsoft.com/office/drawing/2014/main" id="{66D6C057-BFF4-9643-B91C-AACB44C727A1}"/>
              </a:ext>
            </a:extLst>
          </p:cNvPr>
          <p:cNvSpPr/>
          <p:nvPr/>
        </p:nvSpPr>
        <p:spPr>
          <a:xfrm>
            <a:off x="8414103" y="5160493"/>
            <a:ext cx="646994" cy="635285"/>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rPr>
              <a:t>通证</a:t>
            </a:r>
            <a:endParaRPr kumimoji="0" lang="en-US" altLang="zh-CN" sz="18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endParaRPr>
          </a:p>
        </p:txBody>
      </p:sp>
      <p:pic>
        <p:nvPicPr>
          <p:cNvPr id="5122" name="Picture 2" descr="http://coloringhub.com/wp-content/uploads/2014/02/Clock-coloring-pages-4.jpg">
            <a:extLst>
              <a:ext uri="{FF2B5EF4-FFF2-40B4-BE49-F238E27FC236}">
                <a16:creationId xmlns:a16="http://schemas.microsoft.com/office/drawing/2014/main" id="{443E688E-A030-1E4A-8985-8B2A11C3801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235851" y="5170678"/>
            <a:ext cx="583382" cy="583382"/>
          </a:xfrm>
          <a:prstGeom prst="ellipse">
            <a:avLst/>
          </a:prstGeom>
          <a:ln w="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5126" name="Picture 6" descr="Image result for digital Clock logo">
            <a:extLst>
              <a:ext uri="{FF2B5EF4-FFF2-40B4-BE49-F238E27FC236}">
                <a16:creationId xmlns:a16="http://schemas.microsoft.com/office/drawing/2014/main" id="{38EE3C7B-D24A-274A-8DD4-FACB9F306A15}"/>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240396" y="5330640"/>
            <a:ext cx="864096" cy="323548"/>
          </a:xfrm>
          <a:prstGeom prst="rect">
            <a:avLst/>
          </a:prstGeom>
          <a:solidFill>
            <a:schemeClr val="bg1"/>
          </a:solidFill>
        </p:spPr>
      </p:pic>
      <p:pic>
        <p:nvPicPr>
          <p:cNvPr id="23" name="Picture 8" descr="Related image">
            <a:hlinkClick r:id="rId4"/>
            <a:extLst>
              <a:ext uri="{FF2B5EF4-FFF2-40B4-BE49-F238E27FC236}">
                <a16:creationId xmlns:a16="http://schemas.microsoft.com/office/drawing/2014/main" id="{1ADD38CD-5624-6048-9138-6CB65FBC7F0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695194" y="3404256"/>
            <a:ext cx="1508991" cy="100442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Related image">
            <a:hlinkClick r:id="rId6"/>
            <a:extLst>
              <a:ext uri="{FF2B5EF4-FFF2-40B4-BE49-F238E27FC236}">
                <a16:creationId xmlns:a16="http://schemas.microsoft.com/office/drawing/2014/main" id="{ABC6688B-617E-5947-A891-35A67EEEA303}"/>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786269" y="3437562"/>
            <a:ext cx="1601229" cy="98849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E23F73F4-4C51-F549-9741-649910A805B2}"/>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689319" y="3569389"/>
            <a:ext cx="2627878" cy="1721436"/>
          </a:xfrm>
          <a:prstGeom prst="rect">
            <a:avLst/>
          </a:prstGeom>
        </p:spPr>
      </p:pic>
      <p:pic>
        <p:nvPicPr>
          <p:cNvPr id="25" name="Picture 24">
            <a:extLst>
              <a:ext uri="{FF2B5EF4-FFF2-40B4-BE49-F238E27FC236}">
                <a16:creationId xmlns:a16="http://schemas.microsoft.com/office/drawing/2014/main" id="{2BA8BFD1-2E90-F742-A0A2-8E4F37F1323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01384" y="1465236"/>
            <a:ext cx="2905080" cy="1710350"/>
          </a:xfrm>
          <a:prstGeom prst="rect">
            <a:avLst/>
          </a:prstGeom>
        </p:spPr>
      </p:pic>
      <p:grpSp>
        <p:nvGrpSpPr>
          <p:cNvPr id="26" name="Group 25">
            <a:extLst>
              <a:ext uri="{FF2B5EF4-FFF2-40B4-BE49-F238E27FC236}">
                <a16:creationId xmlns:a16="http://schemas.microsoft.com/office/drawing/2014/main" id="{15BF0E7C-E174-D44B-AC15-957AECE6977F}"/>
              </a:ext>
            </a:extLst>
          </p:cNvPr>
          <p:cNvGrpSpPr/>
          <p:nvPr/>
        </p:nvGrpSpPr>
        <p:grpSpPr>
          <a:xfrm>
            <a:off x="8181917" y="1530567"/>
            <a:ext cx="3631564" cy="1204301"/>
            <a:chOff x="5998606" y="3789746"/>
            <a:chExt cx="6076190" cy="2567155"/>
          </a:xfrm>
        </p:grpSpPr>
        <p:pic>
          <p:nvPicPr>
            <p:cNvPr id="27" name="Picture 26">
              <a:extLst>
                <a:ext uri="{FF2B5EF4-FFF2-40B4-BE49-F238E27FC236}">
                  <a16:creationId xmlns:a16="http://schemas.microsoft.com/office/drawing/2014/main" id="{10A761F2-DE98-9044-9954-4438B2436849}"/>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998606" y="3789746"/>
              <a:ext cx="5965931" cy="2496923"/>
            </a:xfrm>
            <a:prstGeom prst="rect">
              <a:avLst/>
            </a:prstGeom>
          </p:spPr>
        </p:pic>
        <p:sp>
          <p:nvSpPr>
            <p:cNvPr id="28" name="TextBox 27">
              <a:extLst>
                <a:ext uri="{FF2B5EF4-FFF2-40B4-BE49-F238E27FC236}">
                  <a16:creationId xmlns:a16="http://schemas.microsoft.com/office/drawing/2014/main" id="{8D2450BE-A57B-F24D-AEF7-18663249522A}"/>
                </a:ext>
              </a:extLst>
            </p:cNvPr>
            <p:cNvSpPr txBox="1"/>
            <p:nvPr/>
          </p:nvSpPr>
          <p:spPr>
            <a:xfrm>
              <a:off x="8551296" y="5859422"/>
              <a:ext cx="1005247" cy="4974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29" name="TextBox 28">
              <a:extLst>
                <a:ext uri="{FF2B5EF4-FFF2-40B4-BE49-F238E27FC236}">
                  <a16:creationId xmlns:a16="http://schemas.microsoft.com/office/drawing/2014/main" id="{2EC07274-A1FD-B64A-882B-647B5447DBEF}"/>
                </a:ext>
              </a:extLst>
            </p:cNvPr>
            <p:cNvSpPr txBox="1"/>
            <p:nvPr/>
          </p:nvSpPr>
          <p:spPr>
            <a:xfrm>
              <a:off x="9810423" y="5859424"/>
              <a:ext cx="1005247" cy="4974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30" name="TextBox 29">
              <a:extLst>
                <a:ext uri="{FF2B5EF4-FFF2-40B4-BE49-F238E27FC236}">
                  <a16:creationId xmlns:a16="http://schemas.microsoft.com/office/drawing/2014/main" id="{6C9484A7-058C-4C4C-8B93-F5450425BAE5}"/>
                </a:ext>
              </a:extLst>
            </p:cNvPr>
            <p:cNvSpPr txBox="1"/>
            <p:nvPr/>
          </p:nvSpPr>
          <p:spPr>
            <a:xfrm>
              <a:off x="11069549" y="5859424"/>
              <a:ext cx="1005247" cy="4974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31" name="TextBox 30">
              <a:extLst>
                <a:ext uri="{FF2B5EF4-FFF2-40B4-BE49-F238E27FC236}">
                  <a16:creationId xmlns:a16="http://schemas.microsoft.com/office/drawing/2014/main" id="{67AFEF13-A9A5-0D4E-9BDD-4D81BED0CB8C}"/>
                </a:ext>
              </a:extLst>
            </p:cNvPr>
            <p:cNvSpPr txBox="1"/>
            <p:nvPr/>
          </p:nvSpPr>
          <p:spPr>
            <a:xfrm>
              <a:off x="7292170" y="5859424"/>
              <a:ext cx="1005247" cy="4974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32" name="TextBox 31">
              <a:extLst>
                <a:ext uri="{FF2B5EF4-FFF2-40B4-BE49-F238E27FC236}">
                  <a16:creationId xmlns:a16="http://schemas.microsoft.com/office/drawing/2014/main" id="{D9A4582D-8662-974A-B799-BBAABBB5FDB3}"/>
                </a:ext>
              </a:extLst>
            </p:cNvPr>
            <p:cNvSpPr txBox="1"/>
            <p:nvPr/>
          </p:nvSpPr>
          <p:spPr>
            <a:xfrm>
              <a:off x="6033042" y="5859424"/>
              <a:ext cx="1005247" cy="4974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pic>
        <p:nvPicPr>
          <p:cNvPr id="33" name="Picture 22" descr="Image result for blockchain">
            <a:hlinkClick r:id="rId11"/>
            <a:extLst>
              <a:ext uri="{FF2B5EF4-FFF2-40B4-BE49-F238E27FC236}">
                <a16:creationId xmlns:a16="http://schemas.microsoft.com/office/drawing/2014/main" id="{AF583EB3-4BDD-8145-A635-78B8FBA4EFBD}"/>
              </a:ext>
            </a:extLst>
          </p:cNvPr>
          <p:cNvPicPr>
            <a:picLocks noChangeAspect="1" noChangeArrowheads="1"/>
          </p:cNvPicPr>
          <p:nvPr/>
        </p:nvPicPr>
        <p:blipFill rotWithShape="1">
          <a:blip r:embed="rId12" cstate="screen">
            <a:extLst>
              <a:ext uri="{28A0092B-C50C-407E-A947-70E740481C1C}">
                <a14:useLocalDpi xmlns:a14="http://schemas.microsoft.com/office/drawing/2010/main"/>
              </a:ext>
            </a:extLst>
          </a:blip>
          <a:srcRect/>
          <a:stretch/>
        </p:blipFill>
        <p:spPr bwMode="auto">
          <a:xfrm>
            <a:off x="5771459" y="2383294"/>
            <a:ext cx="752471" cy="472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36642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latin typeface="STXinwei" panose="02010800040101010101" pitchFamily="2" charset="-122"/>
                <a:ea typeface="STXinwei" panose="02010800040101010101" pitchFamily="2" charset="-122"/>
              </a:rPr>
              <a:t>以</a:t>
            </a:r>
            <a:r>
              <a:rPr lang="zh-Hans" altLang="en-US" dirty="0">
                <a:latin typeface="STXinwei" panose="02010800040101010101" pitchFamily="2" charset="-122"/>
                <a:ea typeface="STXinwei" panose="02010800040101010101" pitchFamily="2" charset="-122"/>
              </a:rPr>
              <a:t>微商</a:t>
            </a:r>
            <a:r>
              <a:rPr lang="zh-TW" altLang="en-US" dirty="0">
                <a:latin typeface="STXinwei" panose="02010800040101010101" pitchFamily="2" charset="-122"/>
                <a:ea typeface="STXinwei" panose="02010800040101010101" pitchFamily="2" charset="-122"/>
              </a:rPr>
              <a:t>为例</a:t>
            </a:r>
            <a:r>
              <a:rPr lang="zh-Hans" altLang="en-US" dirty="0">
                <a:latin typeface="STXinwei" panose="02010800040101010101" pitchFamily="2" charset="-122"/>
                <a:ea typeface="STXinwei" panose="02010800040101010101" pitchFamily="2" charset="-122"/>
              </a:rPr>
              <a:t>：（团队协作）</a:t>
            </a:r>
            <a:r>
              <a:rPr lang="zh-Hant" altLang="en-US" dirty="0">
                <a:latin typeface="STXinwei" panose="02010800040101010101" pitchFamily="2" charset="-122"/>
                <a:ea typeface="STXinwei" panose="02010800040101010101" pitchFamily="2" charset="-122"/>
              </a:rPr>
              <a:t>的</a:t>
            </a:r>
            <a:r>
              <a:rPr lang="zh-Hans" altLang="en-US" dirty="0">
                <a:latin typeface="STXinwei" panose="02010800040101010101" pitchFamily="2" charset="-122"/>
                <a:ea typeface="STXinwei" panose="02010800040101010101" pitchFamily="2" charset="-122"/>
              </a:rPr>
              <a:t>可信计算</a:t>
            </a:r>
            <a:r>
              <a:rPr lang="en-US" altLang="zh-Hans" dirty="0">
                <a:latin typeface="STXinwei" panose="02010800040101010101" pitchFamily="2" charset="-122"/>
                <a:ea typeface="STXinwei" panose="02010800040101010101" pitchFamily="2" charset="-122"/>
              </a:rPr>
              <a:t>”</a:t>
            </a:r>
            <a:r>
              <a:rPr lang="zh-Hans" altLang="en-US" dirty="0">
                <a:latin typeface="STXinwei" panose="02010800040101010101" pitchFamily="2" charset="-122"/>
                <a:ea typeface="STXinwei" panose="02010800040101010101" pitchFamily="2" charset="-122"/>
              </a:rPr>
              <a:t>容器</a:t>
            </a:r>
            <a:r>
              <a:rPr lang="en-US" altLang="zh-Hans" dirty="0">
                <a:latin typeface="STXinwei" panose="02010800040101010101" pitchFamily="2" charset="-122"/>
                <a:ea typeface="STXinwei" panose="02010800040101010101" pitchFamily="2" charset="-122"/>
              </a:rPr>
              <a:t>”</a:t>
            </a:r>
            <a:endParaRPr lang="en-US" altLang="zh-CN" dirty="0">
              <a:latin typeface="STXinwei" panose="02010800040101010101" pitchFamily="2" charset="-122"/>
              <a:ea typeface="STXinwei" panose="02010800040101010101" pitchFamily="2" charset="-122"/>
            </a:endParaRPr>
          </a:p>
        </p:txBody>
      </p:sp>
      <p:sp>
        <p:nvSpPr>
          <p:cNvPr id="31" name="Content Placeholder 2"/>
          <p:cNvSpPr>
            <a:spLocks noGrp="1"/>
          </p:cNvSpPr>
          <p:nvPr>
            <p:ph idx="1"/>
          </p:nvPr>
        </p:nvSpPr>
        <p:spPr>
          <a:xfrm>
            <a:off x="580796" y="1902508"/>
            <a:ext cx="11156502" cy="4582959"/>
          </a:xfrm>
        </p:spPr>
        <p:txBody>
          <a:bodyPr>
            <a:normAutofit/>
          </a:bodyPr>
          <a:lstStyle/>
          <a:p>
            <a:r>
              <a:rPr lang="zh-Hans" altLang="en-US" sz="4000" dirty="0"/>
              <a:t>记录团队协作的工作派遣、日志、进度</a:t>
            </a:r>
            <a:endParaRPr lang="en-US" altLang="zh-Hans" sz="4000" dirty="0"/>
          </a:p>
          <a:p>
            <a:r>
              <a:rPr lang="zh-Hans" altLang="en-US" sz="4000" dirty="0"/>
              <a:t>便于在手机上使用的界面：移动办公环境</a:t>
            </a:r>
            <a:endParaRPr lang="en-US" altLang="zh-Hans" sz="4000" dirty="0"/>
          </a:p>
          <a:p>
            <a:r>
              <a:rPr lang="zh-Hans" altLang="en-US" sz="4000" dirty="0"/>
              <a:t>联系媒体文件的链接</a:t>
            </a:r>
            <a:endParaRPr lang="en-US" altLang="zh-Hans" sz="4000" dirty="0"/>
          </a:p>
          <a:p>
            <a:pPr lvl="1"/>
            <a:r>
              <a:rPr lang="zh-Hans" altLang="en-US" sz="3600" dirty="0"/>
              <a:t>可以跨越多个不同数据历史，搜寻相关内容：</a:t>
            </a:r>
            <a:endParaRPr lang="en-US" altLang="zh-Hans" sz="3600" dirty="0"/>
          </a:p>
          <a:p>
            <a:pPr lvl="2"/>
            <a:r>
              <a:rPr lang="zh-Hans" altLang="en-US" sz="3200" dirty="0"/>
              <a:t>如使用微信的机器人，采集微信的通话记录</a:t>
            </a:r>
            <a:endParaRPr lang="en-US" altLang="zh-Hans" sz="3200" dirty="0"/>
          </a:p>
          <a:p>
            <a:pPr lvl="2"/>
            <a:r>
              <a:rPr lang="zh-Hans" altLang="en-US" sz="3200" dirty="0"/>
              <a:t>将微信记录放到相应的微商私有的数字资产库中</a:t>
            </a:r>
            <a:endParaRPr lang="en-US" sz="3200" dirty="0"/>
          </a:p>
        </p:txBody>
      </p:sp>
    </p:spTree>
    <p:extLst>
      <p:ext uri="{BB962C8B-B14F-4D97-AF65-F5344CB8AC3E}">
        <p14:creationId xmlns:p14="http://schemas.microsoft.com/office/powerpoint/2010/main" val="15196927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Hans" altLang="en-US" dirty="0">
                <a:latin typeface="STXinwei" panose="02010800040101010101" pitchFamily="2" charset="-122"/>
                <a:ea typeface="STXinwei" panose="02010800040101010101" pitchFamily="2" charset="-122"/>
              </a:rPr>
              <a:t>微商工作流</a:t>
            </a:r>
            <a:r>
              <a:rPr lang="en-US" altLang="zh-Hans" dirty="0">
                <a:latin typeface="STXinwei" panose="02010800040101010101" pitchFamily="2" charset="-122"/>
                <a:ea typeface="STXinwei" panose="02010800040101010101" pitchFamily="2" charset="-122"/>
              </a:rPr>
              <a:t> Workflow </a:t>
            </a:r>
            <a:r>
              <a:rPr lang="zh-Hans" altLang="en-US" dirty="0">
                <a:latin typeface="STXinwei" panose="02010800040101010101" pitchFamily="2" charset="-122"/>
                <a:ea typeface="STXinwei" panose="02010800040101010101" pitchFamily="2" charset="-122"/>
              </a:rPr>
              <a:t>容器化的典型案例</a:t>
            </a:r>
            <a:endParaRPr lang="zh-CN" altLang="en-US" dirty="0">
              <a:latin typeface="STXinwei" panose="02010800040101010101" pitchFamily="2" charset="-122"/>
              <a:ea typeface="STXinwei" panose="02010800040101010101" pitchFamily="2" charset="-122"/>
            </a:endParaRPr>
          </a:p>
        </p:txBody>
      </p:sp>
      <p:pic>
        <p:nvPicPr>
          <p:cNvPr id="3" name="Picture 2">
            <a:extLst>
              <a:ext uri="{FF2B5EF4-FFF2-40B4-BE49-F238E27FC236}">
                <a16:creationId xmlns:a16="http://schemas.microsoft.com/office/drawing/2014/main" id="{E656D28D-564F-9949-A67F-5135E6BE11F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88952" y="4255476"/>
            <a:ext cx="7214091" cy="2545897"/>
          </a:xfrm>
          <a:prstGeom prst="rect">
            <a:avLst/>
          </a:prstGeom>
        </p:spPr>
      </p:pic>
      <p:sp>
        <p:nvSpPr>
          <p:cNvPr id="4" name="TextBox 3">
            <a:extLst>
              <a:ext uri="{FF2B5EF4-FFF2-40B4-BE49-F238E27FC236}">
                <a16:creationId xmlns:a16="http://schemas.microsoft.com/office/drawing/2014/main" id="{ECB54C3B-2A1B-EF44-BC61-2F081376E37D}"/>
              </a:ext>
            </a:extLst>
          </p:cNvPr>
          <p:cNvSpPr txBox="1"/>
          <p:nvPr/>
        </p:nvSpPr>
        <p:spPr>
          <a:xfrm>
            <a:off x="3124638" y="6432042"/>
            <a:ext cx="594271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a:t>
            </a:r>
            <a:r>
              <a:rPr kumimoji="0" lang="en-US" sz="1800" b="0" i="0" u="none" strike="noStrike" kern="1200" cap="none" spc="0" normalizeH="0" baseline="0" noProof="0" dirty="0" err="1">
                <a:ln>
                  <a:noFill/>
                </a:ln>
                <a:solidFill>
                  <a:prstClr val="black"/>
                </a:solidFill>
                <a:effectLst/>
                <a:uLnTx/>
                <a:uFillTx/>
                <a:latin typeface="Calibri"/>
                <a:ea typeface="+mn-ea"/>
                <a:cs typeface="+mn-cs"/>
              </a:rPr>
              <a:t>dianshang.bjweimob.com</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a:ea typeface="+mn-ea"/>
                <a:cs typeface="+mn-cs"/>
              </a:rPr>
              <a:t>sem</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a:ea typeface="+mn-ea"/>
                <a:cs typeface="+mn-cs"/>
              </a:rPr>
              <a:t>bd</a:t>
            </a:r>
            <a:r>
              <a:rPr kumimoji="0" lang="en-US" sz="1800" b="0" i="0" u="none" strike="noStrike" kern="1200" cap="none" spc="0" normalizeH="0" baseline="0" noProof="0" dirty="0">
                <a:ln>
                  <a:noFill/>
                </a:ln>
                <a:solidFill>
                  <a:prstClr val="black"/>
                </a:solidFill>
                <a:effectLst/>
                <a:uLnTx/>
                <a:uFillTx/>
                <a:latin typeface="Calibri"/>
                <a:ea typeface="+mn-ea"/>
                <a:cs typeface="+mn-cs"/>
              </a:rPr>
              <a:t>-pc-</a:t>
            </a:r>
            <a:r>
              <a:rPr kumimoji="0" lang="en-US" sz="1800" b="0" i="0" u="none" strike="noStrike" kern="1200" cap="none" spc="0" normalizeH="0" baseline="0" noProof="0" dirty="0" err="1">
                <a:ln>
                  <a:noFill/>
                </a:ln>
                <a:solidFill>
                  <a:prstClr val="black"/>
                </a:solidFill>
                <a:effectLst/>
                <a:uLnTx/>
                <a:uFillTx/>
                <a:latin typeface="Calibri"/>
                <a:ea typeface="+mn-ea"/>
                <a:cs typeface="+mn-cs"/>
              </a:rPr>
              <a:t>weishangcheng</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9FBA59D1-E3A5-744A-BC76-72058782B9A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00672" y="1284677"/>
            <a:ext cx="7207637" cy="2970800"/>
          </a:xfrm>
          <a:prstGeom prst="rect">
            <a:avLst/>
          </a:prstGeom>
        </p:spPr>
      </p:pic>
    </p:spTree>
    <p:extLst>
      <p:ext uri="{BB962C8B-B14F-4D97-AF65-F5344CB8AC3E}">
        <p14:creationId xmlns:p14="http://schemas.microsoft.com/office/powerpoint/2010/main" val="14393460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latin typeface="STXinwei" panose="02010800040101010101" pitchFamily="2" charset="-122"/>
                <a:ea typeface="STXinwei" panose="02010800040101010101" pitchFamily="2" charset="-122"/>
              </a:rPr>
              <a:t>区块链社区可从微商借鉴的概念</a:t>
            </a:r>
            <a:endParaRPr lang="en-US" altLang="zh-CN" dirty="0">
              <a:latin typeface="STXinwei" panose="02010800040101010101" pitchFamily="2" charset="-122"/>
              <a:ea typeface="STXinwei" panose="02010800040101010101" pitchFamily="2" charset="-122"/>
            </a:endParaRPr>
          </a:p>
        </p:txBody>
      </p:sp>
      <p:sp>
        <p:nvSpPr>
          <p:cNvPr id="31" name="Content Placeholder 2"/>
          <p:cNvSpPr>
            <a:spLocks noGrp="1"/>
          </p:cNvSpPr>
          <p:nvPr>
            <p:ph idx="1"/>
          </p:nvPr>
        </p:nvSpPr>
        <p:spPr>
          <a:xfrm>
            <a:off x="580796" y="1902508"/>
            <a:ext cx="11156502" cy="2382621"/>
          </a:xfrm>
        </p:spPr>
        <p:txBody>
          <a:bodyPr>
            <a:normAutofit/>
          </a:bodyPr>
          <a:lstStyle/>
          <a:p>
            <a:r>
              <a:rPr lang="zh-Hans" altLang="en-US" sz="4000" dirty="0"/>
              <a:t>记录团队协作的：企业内工作记录的可追朔性</a:t>
            </a:r>
            <a:endParaRPr lang="en-US" altLang="zh-Hans" sz="4000" dirty="0"/>
          </a:p>
          <a:p>
            <a:r>
              <a:rPr lang="zh-Hans" altLang="en-US" sz="4000" dirty="0"/>
              <a:t>企业知识管理：标签化的、可搜寻数据内容</a:t>
            </a:r>
            <a:endParaRPr lang="en-US" altLang="zh-Hans" sz="4000" dirty="0"/>
          </a:p>
          <a:p>
            <a:r>
              <a:rPr lang="zh-Hans" altLang="en-US" sz="4000" dirty="0"/>
              <a:t>数据安全可靠：多媒体数据导览、备份与压缩</a:t>
            </a:r>
            <a:endParaRPr lang="en-US" altLang="zh-Hans" sz="4000" dirty="0"/>
          </a:p>
        </p:txBody>
      </p:sp>
      <p:pic>
        <p:nvPicPr>
          <p:cNvPr id="3" name="Picture 2">
            <a:extLst>
              <a:ext uri="{FF2B5EF4-FFF2-40B4-BE49-F238E27FC236}">
                <a16:creationId xmlns:a16="http://schemas.microsoft.com/office/drawing/2014/main" id="{A303DCDF-5386-E840-985E-B6308139C6A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15902" y="4458455"/>
            <a:ext cx="4749882" cy="1813592"/>
          </a:xfrm>
          <a:prstGeom prst="rect">
            <a:avLst/>
          </a:prstGeom>
        </p:spPr>
      </p:pic>
      <p:pic>
        <p:nvPicPr>
          <p:cNvPr id="5" name="Picture 4">
            <a:extLst>
              <a:ext uri="{FF2B5EF4-FFF2-40B4-BE49-F238E27FC236}">
                <a16:creationId xmlns:a16="http://schemas.microsoft.com/office/drawing/2014/main" id="{F9BD95CF-0193-6341-9E89-C685A67AD86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44619" y="4458453"/>
            <a:ext cx="3203249" cy="1813593"/>
          </a:xfrm>
          <a:prstGeom prst="rect">
            <a:avLst/>
          </a:prstGeom>
        </p:spPr>
      </p:pic>
      <p:pic>
        <p:nvPicPr>
          <p:cNvPr id="7" name="Picture 6">
            <a:extLst>
              <a:ext uri="{FF2B5EF4-FFF2-40B4-BE49-F238E27FC236}">
                <a16:creationId xmlns:a16="http://schemas.microsoft.com/office/drawing/2014/main" id="{A4DDF81A-575B-9D4A-AA10-56FC2F1A8AA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626703" y="4458453"/>
            <a:ext cx="1310604" cy="1813593"/>
          </a:xfrm>
          <a:prstGeom prst="rect">
            <a:avLst/>
          </a:prstGeom>
          <a:solidFill>
            <a:schemeClr val="bg1"/>
          </a:solidFill>
        </p:spPr>
      </p:pic>
    </p:spTree>
    <p:extLst>
      <p:ext uri="{BB962C8B-B14F-4D97-AF65-F5344CB8AC3E}">
        <p14:creationId xmlns:p14="http://schemas.microsoft.com/office/powerpoint/2010/main" val="23431769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latin typeface="STXinwei" panose="02010800040101010101" pitchFamily="2" charset="-122"/>
                <a:ea typeface="STXinwei" panose="02010800040101010101" pitchFamily="2" charset="-122"/>
              </a:rPr>
              <a:t>通证经济的参与者应该有什么？</a:t>
            </a:r>
            <a:endParaRPr lang="en-US" altLang="zh-CN" dirty="0">
              <a:latin typeface="STXinwei" panose="02010800040101010101" pitchFamily="2" charset="-122"/>
              <a:ea typeface="STXinwei" panose="02010800040101010101" pitchFamily="2" charset="-122"/>
            </a:endParaRPr>
          </a:p>
        </p:txBody>
      </p:sp>
      <p:sp>
        <p:nvSpPr>
          <p:cNvPr id="31" name="Content Placeholder 2"/>
          <p:cNvSpPr>
            <a:spLocks noGrp="1"/>
          </p:cNvSpPr>
          <p:nvPr>
            <p:ph idx="1"/>
          </p:nvPr>
        </p:nvSpPr>
        <p:spPr>
          <a:xfrm>
            <a:off x="1187831" y="2099732"/>
            <a:ext cx="10549467" cy="3251201"/>
          </a:xfrm>
        </p:spPr>
        <p:txBody>
          <a:bodyPr>
            <a:normAutofit/>
          </a:bodyPr>
          <a:lstStyle/>
          <a:p>
            <a:r>
              <a:rPr lang="zh-Hans" altLang="en-US" sz="4000" dirty="0"/>
              <a:t>通证经济：身份认证与数字资产管理</a:t>
            </a:r>
            <a:endParaRPr lang="en-US" altLang="zh-Hans" sz="4000" dirty="0"/>
          </a:p>
          <a:p>
            <a:r>
              <a:rPr lang="zh-Hans" altLang="en-US" sz="4000" dirty="0"/>
              <a:t>资产类别：管人，管物，管数据</a:t>
            </a:r>
            <a:endParaRPr lang="en-US" altLang="zh-Hans" sz="4000" dirty="0"/>
          </a:p>
          <a:p>
            <a:r>
              <a:rPr lang="zh-Hans" altLang="en-US" sz="4000" dirty="0"/>
              <a:t>管理工具：任务派遣</a:t>
            </a:r>
            <a:r>
              <a:rPr lang="zh-Hans" altLang="en-US" sz="3600" dirty="0"/>
              <a:t>、内容搜寻、备份与恢复</a:t>
            </a:r>
            <a:endParaRPr lang="en-US" sz="3600" dirty="0"/>
          </a:p>
        </p:txBody>
      </p:sp>
    </p:spTree>
    <p:extLst>
      <p:ext uri="{BB962C8B-B14F-4D97-AF65-F5344CB8AC3E}">
        <p14:creationId xmlns:p14="http://schemas.microsoft.com/office/powerpoint/2010/main" val="22377924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4C13153F-57EC-024C-89B2-D46AD3DA9F73}"/>
              </a:ext>
            </a:extLst>
          </p:cNvPr>
          <p:cNvGraphicFramePr>
            <a:graphicFrameLocks noGrp="1"/>
          </p:cNvGraphicFramePr>
          <p:nvPr>
            <p:extLst>
              <p:ext uri="{D42A27DB-BD31-4B8C-83A1-F6EECF244321}">
                <p14:modId xmlns:p14="http://schemas.microsoft.com/office/powerpoint/2010/main" val="3638950322"/>
              </p:ext>
            </p:extLst>
          </p:nvPr>
        </p:nvGraphicFramePr>
        <p:xfrm>
          <a:off x="862977" y="1584682"/>
          <a:ext cx="10486620" cy="4620432"/>
        </p:xfrm>
        <a:graphic>
          <a:graphicData uri="http://schemas.openxmlformats.org/drawingml/2006/table">
            <a:tbl>
              <a:tblPr firstRow="1" bandRow="1">
                <a:tableStyleId>{5C22544A-7EE6-4342-B048-85BDC9FD1C3A}</a:tableStyleId>
              </a:tblPr>
              <a:tblGrid>
                <a:gridCol w="3495540">
                  <a:extLst>
                    <a:ext uri="{9D8B030D-6E8A-4147-A177-3AD203B41FA5}">
                      <a16:colId xmlns:a16="http://schemas.microsoft.com/office/drawing/2014/main" val="4011170281"/>
                    </a:ext>
                  </a:extLst>
                </a:gridCol>
                <a:gridCol w="3495540">
                  <a:extLst>
                    <a:ext uri="{9D8B030D-6E8A-4147-A177-3AD203B41FA5}">
                      <a16:colId xmlns:a16="http://schemas.microsoft.com/office/drawing/2014/main" val="3577421051"/>
                    </a:ext>
                  </a:extLst>
                </a:gridCol>
                <a:gridCol w="3495540">
                  <a:extLst>
                    <a:ext uri="{9D8B030D-6E8A-4147-A177-3AD203B41FA5}">
                      <a16:colId xmlns:a16="http://schemas.microsoft.com/office/drawing/2014/main" val="3956787936"/>
                    </a:ext>
                  </a:extLst>
                </a:gridCol>
              </a:tblGrid>
              <a:tr h="1155108">
                <a:tc>
                  <a:txBody>
                    <a:bodyPr/>
                    <a:lstStyle/>
                    <a:p>
                      <a:pPr algn="ctr"/>
                      <a:r>
                        <a:rPr lang="zh-Hans" altLang="en-US" sz="3600" dirty="0">
                          <a:latin typeface="STXinwei" panose="02010800040101010101" pitchFamily="2" charset="-122"/>
                          <a:ea typeface="STXinwei" panose="02010800040101010101" pitchFamily="2" charset="-122"/>
                        </a:rPr>
                        <a:t>功能</a:t>
                      </a:r>
                      <a:endParaRPr lang="en-US" sz="3600" dirty="0">
                        <a:latin typeface="STXinwei" panose="02010800040101010101" pitchFamily="2" charset="-122"/>
                        <a:ea typeface="STXinwei" panose="02010800040101010101" pitchFamily="2" charset="-122"/>
                      </a:endParaRPr>
                    </a:p>
                  </a:txBody>
                  <a:tcPr anchor="ctr"/>
                </a:tc>
                <a:tc>
                  <a:txBody>
                    <a:bodyPr/>
                    <a:lstStyle/>
                    <a:p>
                      <a:pPr algn="ctr"/>
                      <a:r>
                        <a:rPr lang="zh-Hans" altLang="en-US" sz="3600" dirty="0">
                          <a:latin typeface="STXinwei" panose="02010800040101010101" pitchFamily="2" charset="-122"/>
                          <a:ea typeface="STXinwei" panose="02010800040101010101" pitchFamily="2" charset="-122"/>
                        </a:rPr>
                        <a:t>开源工具</a:t>
                      </a:r>
                      <a:endParaRPr lang="en-US" sz="3600" dirty="0">
                        <a:latin typeface="STXinwei" panose="02010800040101010101" pitchFamily="2" charset="-122"/>
                        <a:ea typeface="STXinwei" panose="02010800040101010101" pitchFamily="2" charset="-122"/>
                      </a:endParaRPr>
                    </a:p>
                  </a:txBody>
                  <a:tcPr anchor="ctr"/>
                </a:tc>
                <a:tc>
                  <a:txBody>
                    <a:bodyPr/>
                    <a:lstStyle/>
                    <a:p>
                      <a:pPr algn="ctr"/>
                      <a:r>
                        <a:rPr lang="zh-Hans" altLang="en-US" sz="3600" dirty="0">
                          <a:latin typeface="STXinwei" panose="02010800040101010101" pitchFamily="2" charset="-122"/>
                          <a:ea typeface="STXinwei" panose="02010800040101010101" pitchFamily="2" charset="-122"/>
                        </a:rPr>
                        <a:t>微商需求</a:t>
                      </a:r>
                      <a:endParaRPr lang="en-US" sz="3600" dirty="0">
                        <a:latin typeface="STXinwei" panose="02010800040101010101" pitchFamily="2" charset="-122"/>
                        <a:ea typeface="STXinwei" panose="02010800040101010101" pitchFamily="2" charset="-122"/>
                      </a:endParaRPr>
                    </a:p>
                  </a:txBody>
                  <a:tcPr anchor="ctr"/>
                </a:tc>
                <a:extLst>
                  <a:ext uri="{0D108BD9-81ED-4DB2-BD59-A6C34878D82A}">
                    <a16:rowId xmlns:a16="http://schemas.microsoft.com/office/drawing/2014/main" val="3673692195"/>
                  </a:ext>
                </a:extLst>
              </a:tr>
              <a:tr h="1155108">
                <a:tc>
                  <a:txBody>
                    <a:bodyPr/>
                    <a:lstStyle/>
                    <a:p>
                      <a:pPr algn="ctr"/>
                      <a:r>
                        <a:rPr lang="zh-Hans" altLang="en-US" sz="2000" dirty="0">
                          <a:latin typeface="STXinwei" panose="02010800040101010101" pitchFamily="2" charset="-122"/>
                          <a:ea typeface="STXinwei" panose="02010800040101010101" pitchFamily="2" charset="-122"/>
                        </a:rPr>
                        <a:t>网络协作</a:t>
                      </a:r>
                      <a:endParaRPr lang="en-US" sz="2000" dirty="0">
                        <a:latin typeface="STXinwei" panose="02010800040101010101" pitchFamily="2" charset="-122"/>
                        <a:ea typeface="STXinwei" panose="02010800040101010101" pitchFamily="2" charset="-122"/>
                      </a:endParaRPr>
                    </a:p>
                  </a:txBody>
                  <a:tcPr anchor="ctr"/>
                </a:tc>
                <a:tc>
                  <a:txBody>
                    <a:bodyPr/>
                    <a:lstStyle/>
                    <a:p>
                      <a:pPr algn="l"/>
                      <a:endParaRPr lang="en-US" sz="2000" dirty="0">
                        <a:latin typeface="STXinwei" panose="02010800040101010101" pitchFamily="2" charset="-122"/>
                        <a:ea typeface="STXinwei" panose="02010800040101010101" pitchFamily="2" charset="-122"/>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Hans" altLang="en-US" sz="2000" dirty="0">
                          <a:latin typeface="STXinwei" panose="02010800040101010101" pitchFamily="2" charset="-122"/>
                          <a:ea typeface="STXinwei" panose="02010800040101010101" pitchFamily="2" charset="-122"/>
                        </a:rPr>
                        <a:t>微信</a:t>
                      </a:r>
                      <a:r>
                        <a:rPr lang="en-US" altLang="zh-Hans" sz="2000" dirty="0">
                          <a:latin typeface="STXinwei" panose="02010800040101010101" pitchFamily="2" charset="-122"/>
                          <a:ea typeface="STXinwei" panose="02010800040101010101" pitchFamily="2" charset="-122"/>
                        </a:rPr>
                        <a:t>API</a:t>
                      </a:r>
                      <a:r>
                        <a:rPr lang="zh-Hans" altLang="en-US" sz="2000" dirty="0">
                          <a:latin typeface="STXinwei" panose="02010800040101010101" pitchFamily="2" charset="-122"/>
                          <a:ea typeface="STXinwei" panose="02010800040101010101" pitchFamily="2" charset="-122"/>
                        </a:rPr>
                        <a:t>、资产交换软件</a:t>
                      </a:r>
                      <a:endParaRPr lang="en-US" sz="2000" dirty="0">
                        <a:latin typeface="STXinwei" panose="02010800040101010101" pitchFamily="2" charset="-122"/>
                        <a:ea typeface="STXinwei" panose="02010800040101010101" pitchFamily="2" charset="-122"/>
                      </a:endParaRPr>
                    </a:p>
                  </a:txBody>
                  <a:tcPr anchor="ctr"/>
                </a:tc>
                <a:extLst>
                  <a:ext uri="{0D108BD9-81ED-4DB2-BD59-A6C34878D82A}">
                    <a16:rowId xmlns:a16="http://schemas.microsoft.com/office/drawing/2014/main" val="536692463"/>
                  </a:ext>
                </a:extLst>
              </a:tr>
              <a:tr h="1155108">
                <a:tc>
                  <a:txBody>
                    <a:bodyPr/>
                    <a:lstStyle/>
                    <a:p>
                      <a:pPr algn="ctr"/>
                      <a:r>
                        <a:rPr lang="zh-Hans" altLang="en-US" sz="2000" dirty="0">
                          <a:latin typeface="STXinwei" panose="02010800040101010101" pitchFamily="2" charset="-122"/>
                          <a:ea typeface="STXinwei" panose="02010800040101010101" pitchFamily="2" charset="-122"/>
                        </a:rPr>
                        <a:t>可确权的数字资产</a:t>
                      </a:r>
                      <a:endParaRPr lang="en-US" sz="2000" dirty="0">
                        <a:latin typeface="STXinwei" panose="02010800040101010101" pitchFamily="2" charset="-122"/>
                        <a:ea typeface="STXinwei" panose="02010800040101010101" pitchFamily="2" charset="-122"/>
                      </a:endParaRPr>
                    </a:p>
                  </a:txBody>
                  <a:tcPr anchor="ctr"/>
                </a:tc>
                <a:tc>
                  <a:txBody>
                    <a:bodyPr/>
                    <a:lstStyle/>
                    <a:p>
                      <a:pPr algn="l"/>
                      <a:endParaRPr lang="en-US" sz="2000" dirty="0">
                        <a:latin typeface="STXinwei" panose="02010800040101010101" pitchFamily="2" charset="-122"/>
                        <a:ea typeface="STXinwei" panose="02010800040101010101" pitchFamily="2" charset="-122"/>
                      </a:endParaRPr>
                    </a:p>
                  </a:txBody>
                  <a:tcPr anchor="ctr"/>
                </a:tc>
                <a:tc>
                  <a:txBody>
                    <a:bodyPr/>
                    <a:lstStyle/>
                    <a:p>
                      <a:pPr algn="ctr"/>
                      <a:r>
                        <a:rPr lang="zh-Hans" altLang="en-US" sz="2000" dirty="0">
                          <a:latin typeface="STXinwei" panose="02010800040101010101" pitchFamily="2" charset="-122"/>
                          <a:ea typeface="STXinwei" panose="02010800040101010101" pitchFamily="2" charset="-122"/>
                        </a:rPr>
                        <a:t>通过容器技术</a:t>
                      </a:r>
                      <a:endParaRPr lang="en-US" altLang="zh-Hans" sz="2000" dirty="0">
                        <a:latin typeface="STXinwei" panose="02010800040101010101" pitchFamily="2" charset="-122"/>
                        <a:ea typeface="STXinwei" panose="02010800040101010101" pitchFamily="2" charset="-122"/>
                      </a:endParaRPr>
                    </a:p>
                    <a:p>
                      <a:pPr algn="ctr"/>
                      <a:r>
                        <a:rPr lang="zh-Hans" altLang="en-US" sz="2000" dirty="0">
                          <a:latin typeface="STXinwei" panose="02010800040101010101" pitchFamily="2" charset="-122"/>
                          <a:ea typeface="STXinwei" panose="02010800040101010101" pitchFamily="2" charset="-122"/>
                        </a:rPr>
                        <a:t>部署在私有云</a:t>
                      </a:r>
                      <a:endParaRPr lang="en-US" sz="2000" dirty="0">
                        <a:latin typeface="STXinwei" panose="02010800040101010101" pitchFamily="2" charset="-122"/>
                        <a:ea typeface="STXinwei" panose="02010800040101010101" pitchFamily="2" charset="-122"/>
                      </a:endParaRPr>
                    </a:p>
                  </a:txBody>
                  <a:tcPr anchor="ctr"/>
                </a:tc>
                <a:extLst>
                  <a:ext uri="{0D108BD9-81ED-4DB2-BD59-A6C34878D82A}">
                    <a16:rowId xmlns:a16="http://schemas.microsoft.com/office/drawing/2014/main" val="2564130047"/>
                  </a:ext>
                </a:extLst>
              </a:tr>
              <a:tr h="1155108">
                <a:tc>
                  <a:txBody>
                    <a:bodyPr/>
                    <a:lstStyle/>
                    <a:p>
                      <a:pPr algn="ctr"/>
                      <a:r>
                        <a:rPr lang="zh-Hans" altLang="en-US" sz="2000" dirty="0">
                          <a:latin typeface="STXinwei" panose="02010800040101010101" pitchFamily="2" charset="-122"/>
                          <a:ea typeface="STXinwei" panose="02010800040101010101" pitchFamily="2" charset="-122"/>
                        </a:rPr>
                        <a:t>可计算的商业情报</a:t>
                      </a:r>
                      <a:endParaRPr lang="en-US" sz="2000" dirty="0">
                        <a:latin typeface="STXinwei" panose="02010800040101010101" pitchFamily="2" charset="-122"/>
                        <a:ea typeface="STXinwei" panose="02010800040101010101" pitchFamily="2" charset="-122"/>
                      </a:endParaRPr>
                    </a:p>
                  </a:txBody>
                  <a:tcPr anchor="ctr"/>
                </a:tc>
                <a:tc>
                  <a:txBody>
                    <a:bodyPr/>
                    <a:lstStyle/>
                    <a:p>
                      <a:pPr algn="l"/>
                      <a:endParaRPr lang="en-US" sz="2000" dirty="0">
                        <a:latin typeface="STXinwei" panose="02010800040101010101" pitchFamily="2" charset="-122"/>
                        <a:ea typeface="STXinwei" panose="02010800040101010101" pitchFamily="2" charset="-122"/>
                      </a:endParaRPr>
                    </a:p>
                  </a:txBody>
                  <a:tcPr anchor="ctr"/>
                </a:tc>
                <a:tc>
                  <a:txBody>
                    <a:bodyPr/>
                    <a:lstStyle/>
                    <a:p>
                      <a:pPr algn="ctr"/>
                      <a:r>
                        <a:rPr lang="zh-Hans" altLang="en-US" sz="2000" dirty="0">
                          <a:latin typeface="STXinwei" panose="02010800040101010101" pitchFamily="2" charset="-122"/>
                          <a:ea typeface="STXinwei" panose="02010800040101010101" pitchFamily="2" charset="-122"/>
                        </a:rPr>
                        <a:t>商情的搜寻与推断</a:t>
                      </a:r>
                      <a:endParaRPr lang="en-US" sz="2000" dirty="0">
                        <a:latin typeface="STXinwei" panose="02010800040101010101" pitchFamily="2" charset="-122"/>
                        <a:ea typeface="STXinwei" panose="02010800040101010101" pitchFamily="2" charset="-122"/>
                      </a:endParaRPr>
                    </a:p>
                  </a:txBody>
                  <a:tcPr anchor="ctr"/>
                </a:tc>
                <a:extLst>
                  <a:ext uri="{0D108BD9-81ED-4DB2-BD59-A6C34878D82A}">
                    <a16:rowId xmlns:a16="http://schemas.microsoft.com/office/drawing/2014/main" val="2458666765"/>
                  </a:ext>
                </a:extLst>
              </a:tr>
            </a:tbl>
          </a:graphicData>
        </a:graphic>
      </p:graphicFrame>
      <p:sp>
        <p:nvSpPr>
          <p:cNvPr id="2" name="Title 1"/>
          <p:cNvSpPr>
            <a:spLocks noGrp="1"/>
          </p:cNvSpPr>
          <p:nvPr>
            <p:ph type="title"/>
          </p:nvPr>
        </p:nvSpPr>
        <p:spPr>
          <a:xfrm>
            <a:off x="329784" y="274638"/>
            <a:ext cx="11407514" cy="1143000"/>
          </a:xfrm>
        </p:spPr>
        <p:txBody>
          <a:bodyPr>
            <a:normAutofit/>
          </a:bodyPr>
          <a:lstStyle/>
          <a:p>
            <a:r>
              <a:rPr lang="zh-TW" altLang="en-US" dirty="0">
                <a:latin typeface="STXinwei" panose="02010800040101010101" pitchFamily="2" charset="-122"/>
                <a:ea typeface="STXinwei" panose="02010800040101010101" pitchFamily="2" charset="-122"/>
              </a:rPr>
              <a:t>一般社群组织</a:t>
            </a:r>
            <a:r>
              <a:rPr lang="zh-Hans" altLang="en-US" dirty="0">
                <a:latin typeface="STXinwei" panose="02010800040101010101" pitchFamily="2" charset="-122"/>
                <a:ea typeface="STXinwei" panose="02010800040101010101" pitchFamily="2" charset="-122"/>
              </a:rPr>
              <a:t>应有的通证</a:t>
            </a:r>
            <a:r>
              <a:rPr lang="zh-TW" altLang="en-US" dirty="0">
                <a:latin typeface="STXinwei" panose="02010800040101010101" pitchFamily="2" charset="-122"/>
                <a:ea typeface="STXinwei" panose="02010800040101010101" pitchFamily="2" charset="-122"/>
              </a:rPr>
              <a:t>化数字资产</a:t>
            </a:r>
            <a:endParaRPr lang="en-US" altLang="zh-CN"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1B117DBC-72ED-C34F-B9CF-AFCB95BDF43B}"/>
              </a:ext>
            </a:extLst>
          </p:cNvPr>
          <p:cNvPicPr>
            <a:picLocks noChangeAspect="1"/>
          </p:cNvPicPr>
          <p:nvPr/>
        </p:nvPicPr>
        <p:blipFill>
          <a:blip r:embed="rId2"/>
          <a:stretch>
            <a:fillRect/>
          </a:stretch>
        </p:blipFill>
        <p:spPr>
          <a:xfrm>
            <a:off x="4612632" y="3939502"/>
            <a:ext cx="934444" cy="934444"/>
          </a:xfrm>
          <a:prstGeom prst="rect">
            <a:avLst/>
          </a:prstGeom>
        </p:spPr>
      </p:pic>
      <p:pic>
        <p:nvPicPr>
          <p:cNvPr id="5" name="Picture 4">
            <a:extLst>
              <a:ext uri="{FF2B5EF4-FFF2-40B4-BE49-F238E27FC236}">
                <a16:creationId xmlns:a16="http://schemas.microsoft.com/office/drawing/2014/main" id="{71D1CFF0-130D-0F44-9FF0-4553B99A82C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17433" y="2892220"/>
            <a:ext cx="835634" cy="835634"/>
          </a:xfrm>
          <a:prstGeom prst="rect">
            <a:avLst/>
          </a:prstGeom>
        </p:spPr>
      </p:pic>
      <p:pic>
        <p:nvPicPr>
          <p:cNvPr id="7" name="Picture 6">
            <a:extLst>
              <a:ext uri="{FF2B5EF4-FFF2-40B4-BE49-F238E27FC236}">
                <a16:creationId xmlns:a16="http://schemas.microsoft.com/office/drawing/2014/main" id="{80940355-D722-6C48-9CB1-3DFED224C2C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15560" y="4045006"/>
            <a:ext cx="784335" cy="784335"/>
          </a:xfrm>
          <a:prstGeom prst="rect">
            <a:avLst/>
          </a:prstGeom>
        </p:spPr>
      </p:pic>
      <p:pic>
        <p:nvPicPr>
          <p:cNvPr id="10" name="Picture 9">
            <a:extLst>
              <a:ext uri="{FF2B5EF4-FFF2-40B4-BE49-F238E27FC236}">
                <a16:creationId xmlns:a16="http://schemas.microsoft.com/office/drawing/2014/main" id="{F5CC42E4-F403-1447-AF34-50D5F1DDE09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07517" y="4045006"/>
            <a:ext cx="630801" cy="872892"/>
          </a:xfrm>
          <a:prstGeom prst="rect">
            <a:avLst/>
          </a:prstGeom>
          <a:solidFill>
            <a:schemeClr val="bg1"/>
          </a:solidFill>
        </p:spPr>
      </p:pic>
      <p:pic>
        <p:nvPicPr>
          <p:cNvPr id="11" name="Picture 10">
            <a:extLst>
              <a:ext uri="{FF2B5EF4-FFF2-40B4-BE49-F238E27FC236}">
                <a16:creationId xmlns:a16="http://schemas.microsoft.com/office/drawing/2014/main" id="{D9CAFAD5-2389-404B-8531-470E9248189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532853" y="4109941"/>
            <a:ext cx="1252373" cy="654466"/>
          </a:xfrm>
          <a:prstGeom prst="rect">
            <a:avLst/>
          </a:prstGeom>
        </p:spPr>
      </p:pic>
      <p:pic>
        <p:nvPicPr>
          <p:cNvPr id="12" name="Picture 11">
            <a:extLst>
              <a:ext uri="{FF2B5EF4-FFF2-40B4-BE49-F238E27FC236}">
                <a16:creationId xmlns:a16="http://schemas.microsoft.com/office/drawing/2014/main" id="{357CD35E-C3B4-DA4B-AAC3-1FCA4C5CFE4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40516" y="5258003"/>
            <a:ext cx="808257" cy="808257"/>
          </a:xfrm>
          <a:prstGeom prst="rect">
            <a:avLst/>
          </a:prstGeom>
          <a:solidFill>
            <a:schemeClr val="bg1"/>
          </a:solidFill>
        </p:spPr>
      </p:pic>
      <p:pic>
        <p:nvPicPr>
          <p:cNvPr id="13" name="Picture 12">
            <a:extLst>
              <a:ext uri="{FF2B5EF4-FFF2-40B4-BE49-F238E27FC236}">
                <a16:creationId xmlns:a16="http://schemas.microsoft.com/office/drawing/2014/main" id="{DD4A3B87-8F18-774C-98CA-AAA905897FBA}"/>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351568" y="5266592"/>
            <a:ext cx="1456571" cy="824671"/>
          </a:xfrm>
          <a:prstGeom prst="rect">
            <a:avLst/>
          </a:prstGeom>
        </p:spPr>
      </p:pic>
      <p:pic>
        <p:nvPicPr>
          <p:cNvPr id="14" name="Picture 2" descr="Image result for Open ID">
            <a:hlinkClick r:id="rId9"/>
            <a:extLst>
              <a:ext uri="{FF2B5EF4-FFF2-40B4-BE49-F238E27FC236}">
                <a16:creationId xmlns:a16="http://schemas.microsoft.com/office/drawing/2014/main" id="{5226DB3C-E7D8-324D-8D1D-7FBFE7B24F62}"/>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5754231" y="2902988"/>
            <a:ext cx="1468687" cy="767597"/>
          </a:xfrm>
          <a:prstGeom prst="rect">
            <a:avLst/>
          </a:prstGeom>
          <a:solidFill>
            <a:srgbClr val="F8F7FA"/>
          </a:solidFill>
        </p:spPr>
      </p:pic>
      <p:pic>
        <p:nvPicPr>
          <p:cNvPr id="15" name="Picture 6" descr="ensorflow logo的圖片搜尋結果">
            <a:hlinkClick r:id="rId11"/>
            <a:extLst>
              <a:ext uri="{FF2B5EF4-FFF2-40B4-BE49-F238E27FC236}">
                <a16:creationId xmlns:a16="http://schemas.microsoft.com/office/drawing/2014/main" id="{49C03931-AEEE-7549-9827-C0F4ABC7A8EF}"/>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5956976" y="5422706"/>
            <a:ext cx="686678" cy="585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12407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latin typeface="STXinwei" panose="02010800040101010101" pitchFamily="2" charset="-122"/>
                <a:ea typeface="STXinwei" panose="02010800040101010101" pitchFamily="2" charset="-122"/>
              </a:rPr>
              <a:t>微服务与数字资产的</a:t>
            </a:r>
            <a:r>
              <a:rPr lang="zh-Hans" altLang="en-US" dirty="0">
                <a:latin typeface="STXinwei" panose="02010800040101010101" pitchFamily="2" charset="-122"/>
                <a:ea typeface="STXinwei" panose="02010800040101010101" pitchFamily="2" charset="-122"/>
              </a:rPr>
              <a:t>容器</a:t>
            </a:r>
            <a:r>
              <a:rPr lang="zh-TW" altLang="en-US" dirty="0">
                <a:latin typeface="STXinwei" panose="02010800040101010101" pitchFamily="2" charset="-122"/>
                <a:ea typeface="STXinwei" panose="02010800040101010101" pitchFamily="2" charset="-122"/>
              </a:rPr>
              <a:t>化</a:t>
            </a:r>
            <a:endParaRPr lang="zh-CN" altLang="en-US" dirty="0">
              <a:latin typeface="STXinwei" panose="02010800040101010101" pitchFamily="2" charset="-122"/>
              <a:ea typeface="STXinwei" panose="02010800040101010101" pitchFamily="2" charset="-122"/>
            </a:endParaRPr>
          </a:p>
        </p:txBody>
      </p:sp>
      <p:grpSp>
        <p:nvGrpSpPr>
          <p:cNvPr id="109" name="Group 108">
            <a:extLst>
              <a:ext uri="{FF2B5EF4-FFF2-40B4-BE49-F238E27FC236}">
                <a16:creationId xmlns:a16="http://schemas.microsoft.com/office/drawing/2014/main" id="{341933A7-723F-2D4D-B67D-09B5D52E52DE}"/>
              </a:ext>
            </a:extLst>
          </p:cNvPr>
          <p:cNvGrpSpPr/>
          <p:nvPr/>
        </p:nvGrpSpPr>
        <p:grpSpPr>
          <a:xfrm>
            <a:off x="6529801" y="3928896"/>
            <a:ext cx="2176332" cy="1676671"/>
            <a:chOff x="6433896" y="3895388"/>
            <a:chExt cx="2176332" cy="1676671"/>
          </a:xfrm>
        </p:grpSpPr>
        <p:pic>
          <p:nvPicPr>
            <p:cNvPr id="33" name="Picture 32">
              <a:extLst>
                <a:ext uri="{FF2B5EF4-FFF2-40B4-BE49-F238E27FC236}">
                  <a16:creationId xmlns:a16="http://schemas.microsoft.com/office/drawing/2014/main" id="{E3E9D5FC-2A92-2049-BF8B-AD13DD9A341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53807" y="4600069"/>
              <a:ext cx="489419" cy="489419"/>
            </a:xfrm>
            <a:prstGeom prst="rect">
              <a:avLst/>
            </a:prstGeom>
          </p:spPr>
        </p:pic>
        <p:pic>
          <p:nvPicPr>
            <p:cNvPr id="40" name="Picture 39">
              <a:extLst>
                <a:ext uri="{FF2B5EF4-FFF2-40B4-BE49-F238E27FC236}">
                  <a16:creationId xmlns:a16="http://schemas.microsoft.com/office/drawing/2014/main" id="{EE6DE564-B35F-5744-919F-BCE015D4B1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829828" y="4603172"/>
              <a:ext cx="501475" cy="495894"/>
            </a:xfrm>
            <a:prstGeom prst="rect">
              <a:avLst/>
            </a:prstGeom>
          </p:spPr>
        </p:pic>
        <p:pic>
          <p:nvPicPr>
            <p:cNvPr id="4" name="Picture 3">
              <a:extLst>
                <a:ext uri="{FF2B5EF4-FFF2-40B4-BE49-F238E27FC236}">
                  <a16:creationId xmlns:a16="http://schemas.microsoft.com/office/drawing/2014/main" id="{3B9DBC47-60AE-1C47-95FD-BD448B44A3F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29828" y="4101456"/>
              <a:ext cx="1428936" cy="379844"/>
            </a:xfrm>
            <a:prstGeom prst="rect">
              <a:avLst/>
            </a:prstGeom>
          </p:spPr>
        </p:pic>
        <p:sp>
          <p:nvSpPr>
            <p:cNvPr id="75" name="Rounded Rectangle 74">
              <a:extLst>
                <a:ext uri="{FF2B5EF4-FFF2-40B4-BE49-F238E27FC236}">
                  <a16:creationId xmlns:a16="http://schemas.microsoft.com/office/drawing/2014/main" id="{23317B24-548C-C846-8D1D-1E84949D03BC}"/>
                </a:ext>
              </a:extLst>
            </p:cNvPr>
            <p:cNvSpPr/>
            <p:nvPr/>
          </p:nvSpPr>
          <p:spPr>
            <a:xfrm>
              <a:off x="6433896" y="3895388"/>
              <a:ext cx="2176332" cy="1676671"/>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行为追踪</a:t>
              </a: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容器</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grpSp>
        <p:nvGrpSpPr>
          <p:cNvPr id="112" name="Group 111">
            <a:extLst>
              <a:ext uri="{FF2B5EF4-FFF2-40B4-BE49-F238E27FC236}">
                <a16:creationId xmlns:a16="http://schemas.microsoft.com/office/drawing/2014/main" id="{59797FAC-4549-D14F-ACAD-00276AFAE33A}"/>
              </a:ext>
            </a:extLst>
          </p:cNvPr>
          <p:cNvGrpSpPr/>
          <p:nvPr/>
        </p:nvGrpSpPr>
        <p:grpSpPr>
          <a:xfrm>
            <a:off x="2590014" y="3928896"/>
            <a:ext cx="3772481" cy="1686520"/>
            <a:chOff x="2328628" y="3895388"/>
            <a:chExt cx="3772481" cy="1686520"/>
          </a:xfrm>
        </p:grpSpPr>
        <p:grpSp>
          <p:nvGrpSpPr>
            <p:cNvPr id="111" name="Group 110">
              <a:extLst>
                <a:ext uri="{FF2B5EF4-FFF2-40B4-BE49-F238E27FC236}">
                  <a16:creationId xmlns:a16="http://schemas.microsoft.com/office/drawing/2014/main" id="{804ADBD0-C847-184F-9BDB-842CF7F43C47}"/>
                </a:ext>
              </a:extLst>
            </p:cNvPr>
            <p:cNvGrpSpPr/>
            <p:nvPr/>
          </p:nvGrpSpPr>
          <p:grpSpPr>
            <a:xfrm>
              <a:off x="2523497" y="4067723"/>
              <a:ext cx="1415772" cy="1105243"/>
              <a:chOff x="2523497" y="4067723"/>
              <a:chExt cx="1415772" cy="1105243"/>
            </a:xfrm>
          </p:grpSpPr>
          <p:pic>
            <p:nvPicPr>
              <p:cNvPr id="18" name="Picture 17">
                <a:extLst>
                  <a:ext uri="{FF2B5EF4-FFF2-40B4-BE49-F238E27FC236}">
                    <a16:creationId xmlns:a16="http://schemas.microsoft.com/office/drawing/2014/main" id="{1D68D82D-DBEA-A14E-9E0C-64F0A4BF4F6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577466" y="4067723"/>
                <a:ext cx="1318536" cy="1105243"/>
              </a:xfrm>
              <a:prstGeom prst="rect">
                <a:avLst/>
              </a:prstGeom>
            </p:spPr>
          </p:pic>
          <p:sp>
            <p:nvSpPr>
              <p:cNvPr id="58" name="TextBox 57">
                <a:extLst>
                  <a:ext uri="{FF2B5EF4-FFF2-40B4-BE49-F238E27FC236}">
                    <a16:creationId xmlns:a16="http://schemas.microsoft.com/office/drawing/2014/main" id="{E5BDB459-EF80-2340-8B65-1CBE99FBADA1}"/>
                  </a:ext>
                </a:extLst>
              </p:cNvPr>
              <p:cNvSpPr txBox="1"/>
              <p:nvPr/>
            </p:nvSpPr>
            <p:spPr>
              <a:xfrm>
                <a:off x="2523497" y="4791761"/>
                <a:ext cx="141577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6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rPr>
                  <a:t>可信物理通道</a:t>
                </a:r>
                <a:endParaRPr kumimoji="0" lang="en-US" sz="16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endParaRPr>
              </a:p>
            </p:txBody>
          </p:sp>
        </p:grpSp>
        <p:pic>
          <p:nvPicPr>
            <p:cNvPr id="80" name="Picture 79">
              <a:extLst>
                <a:ext uri="{FF2B5EF4-FFF2-40B4-BE49-F238E27FC236}">
                  <a16:creationId xmlns:a16="http://schemas.microsoft.com/office/drawing/2014/main" id="{4E3C771E-9638-844A-AD38-13D9CFC7FF7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881545" y="4020970"/>
              <a:ext cx="955214" cy="540816"/>
            </a:xfrm>
            <a:prstGeom prst="rect">
              <a:avLst/>
            </a:prstGeom>
          </p:spPr>
        </p:pic>
        <p:sp>
          <p:nvSpPr>
            <p:cNvPr id="81" name="Rounded Rectangle 80">
              <a:extLst>
                <a:ext uri="{FF2B5EF4-FFF2-40B4-BE49-F238E27FC236}">
                  <a16:creationId xmlns:a16="http://schemas.microsoft.com/office/drawing/2014/main" id="{922DC4E4-A3F4-5F48-93C1-3AB729FCFCDA}"/>
                </a:ext>
              </a:extLst>
            </p:cNvPr>
            <p:cNvSpPr/>
            <p:nvPr/>
          </p:nvSpPr>
          <p:spPr>
            <a:xfrm>
              <a:off x="2328628" y="3895388"/>
              <a:ext cx="3772481" cy="1686520"/>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商业情报计算容器</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82" name="Picture 2" descr="odelica.png">
              <a:hlinkClick r:id="rId7"/>
              <a:extLst>
                <a:ext uri="{FF2B5EF4-FFF2-40B4-BE49-F238E27FC236}">
                  <a16:creationId xmlns:a16="http://schemas.microsoft.com/office/drawing/2014/main" id="{44888689-2B01-A149-8F7D-25B9CDA33DA2}"/>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807415" y="4646827"/>
              <a:ext cx="1042967" cy="511055"/>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6" descr="ensorflow logo的圖片搜尋結果">
              <a:hlinkClick r:id="rId9"/>
              <a:extLst>
                <a:ext uri="{FF2B5EF4-FFF2-40B4-BE49-F238E27FC236}">
                  <a16:creationId xmlns:a16="http://schemas.microsoft.com/office/drawing/2014/main" id="{76D651DE-F93D-C742-AAE1-756F0CAF1CA6}"/>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034119" y="4067723"/>
              <a:ext cx="598145" cy="509782"/>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a:extLst>
                <a:ext uri="{FF2B5EF4-FFF2-40B4-BE49-F238E27FC236}">
                  <a16:creationId xmlns:a16="http://schemas.microsoft.com/office/drawing/2014/main" id="{505DDFB7-E89F-9F4C-AAB8-86BFC9723444}"/>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4045845" y="4621788"/>
              <a:ext cx="589135" cy="613462"/>
            </a:xfrm>
            <a:prstGeom prst="rect">
              <a:avLst/>
            </a:prstGeom>
            <a:effectLst>
              <a:softEdge rad="63500"/>
            </a:effectLst>
          </p:spPr>
        </p:pic>
      </p:grpSp>
      <p:grpSp>
        <p:nvGrpSpPr>
          <p:cNvPr id="120" name="Group 119">
            <a:extLst>
              <a:ext uri="{FF2B5EF4-FFF2-40B4-BE49-F238E27FC236}">
                <a16:creationId xmlns:a16="http://schemas.microsoft.com/office/drawing/2014/main" id="{09B579D9-C10F-4448-841C-70C8846EEFA5}"/>
              </a:ext>
            </a:extLst>
          </p:cNvPr>
          <p:cNvGrpSpPr/>
          <p:nvPr/>
        </p:nvGrpSpPr>
        <p:grpSpPr>
          <a:xfrm>
            <a:off x="303465" y="1332792"/>
            <a:ext cx="11585069" cy="5161294"/>
            <a:chOff x="261740" y="1322149"/>
            <a:chExt cx="11585069" cy="5161294"/>
          </a:xfrm>
        </p:grpSpPr>
        <p:pic>
          <p:nvPicPr>
            <p:cNvPr id="60" name="Picture 59">
              <a:extLst>
                <a:ext uri="{FF2B5EF4-FFF2-40B4-BE49-F238E27FC236}">
                  <a16:creationId xmlns:a16="http://schemas.microsoft.com/office/drawing/2014/main" id="{ECF194DF-8E04-B441-A03A-1B9E9081B786}"/>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536142" y="5772387"/>
              <a:ext cx="606789" cy="640411"/>
            </a:xfrm>
            <a:prstGeom prst="rect">
              <a:avLst/>
            </a:prstGeom>
          </p:spPr>
        </p:pic>
        <p:sp>
          <p:nvSpPr>
            <p:cNvPr id="9" name="Rounded Rectangle 8">
              <a:extLst>
                <a:ext uri="{FF2B5EF4-FFF2-40B4-BE49-F238E27FC236}">
                  <a16:creationId xmlns:a16="http://schemas.microsoft.com/office/drawing/2014/main" id="{B400D2A8-35AC-6B45-A1AB-3049F8993533}"/>
                </a:ext>
              </a:extLst>
            </p:cNvPr>
            <p:cNvSpPr/>
            <p:nvPr/>
          </p:nvSpPr>
          <p:spPr>
            <a:xfrm>
              <a:off x="261740" y="1322149"/>
              <a:ext cx="11585069" cy="5146479"/>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可信容器技术</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98" name="Picture 97">
              <a:extLst>
                <a:ext uri="{FF2B5EF4-FFF2-40B4-BE49-F238E27FC236}">
                  <a16:creationId xmlns:a16="http://schemas.microsoft.com/office/drawing/2014/main" id="{D7C6030D-1E77-6E45-AE7B-C53EC8EC8EB8}"/>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6923790" y="5701744"/>
              <a:ext cx="1101737" cy="781699"/>
            </a:xfrm>
            <a:prstGeom prst="rect">
              <a:avLst/>
            </a:prstGeom>
          </p:spPr>
        </p:pic>
      </p:grpSp>
      <p:grpSp>
        <p:nvGrpSpPr>
          <p:cNvPr id="117" name="Group 116">
            <a:extLst>
              <a:ext uri="{FF2B5EF4-FFF2-40B4-BE49-F238E27FC236}">
                <a16:creationId xmlns:a16="http://schemas.microsoft.com/office/drawing/2014/main" id="{C135C889-3079-C345-BBAB-30C06566B05B}"/>
              </a:ext>
            </a:extLst>
          </p:cNvPr>
          <p:cNvGrpSpPr/>
          <p:nvPr/>
        </p:nvGrpSpPr>
        <p:grpSpPr>
          <a:xfrm>
            <a:off x="703254" y="1548302"/>
            <a:ext cx="1679930" cy="4730275"/>
            <a:chOff x="261740" y="1607664"/>
            <a:chExt cx="1679930" cy="4730275"/>
          </a:xfrm>
        </p:grpSpPr>
        <p:pic>
          <p:nvPicPr>
            <p:cNvPr id="45" name="Picture 44">
              <a:extLst>
                <a:ext uri="{FF2B5EF4-FFF2-40B4-BE49-F238E27FC236}">
                  <a16:creationId xmlns:a16="http://schemas.microsoft.com/office/drawing/2014/main" id="{0AF9AC59-CACE-B441-A975-A05C019E8973}"/>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19941" y="2915961"/>
              <a:ext cx="794607" cy="794607"/>
            </a:xfrm>
            <a:prstGeom prst="rect">
              <a:avLst/>
            </a:prstGeom>
          </p:spPr>
        </p:pic>
        <p:pic>
          <p:nvPicPr>
            <p:cNvPr id="46" name="Picture 45">
              <a:extLst>
                <a:ext uri="{FF2B5EF4-FFF2-40B4-BE49-F238E27FC236}">
                  <a16:creationId xmlns:a16="http://schemas.microsoft.com/office/drawing/2014/main" id="{64D1226A-B5F4-5C41-AF44-776746C53C0C}"/>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17191" y="4016836"/>
              <a:ext cx="600107" cy="830419"/>
            </a:xfrm>
            <a:prstGeom prst="rect">
              <a:avLst/>
            </a:prstGeom>
          </p:spPr>
        </p:pic>
        <p:pic>
          <p:nvPicPr>
            <p:cNvPr id="47" name="Picture 46">
              <a:extLst>
                <a:ext uri="{FF2B5EF4-FFF2-40B4-BE49-F238E27FC236}">
                  <a16:creationId xmlns:a16="http://schemas.microsoft.com/office/drawing/2014/main" id="{ADFC2469-C60B-014F-B103-203D644AF34B}"/>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730034" y="1835273"/>
              <a:ext cx="774420" cy="774420"/>
            </a:xfrm>
            <a:prstGeom prst="rect">
              <a:avLst/>
            </a:prstGeom>
          </p:spPr>
        </p:pic>
        <p:sp>
          <p:nvSpPr>
            <p:cNvPr id="94" name="Rounded Rectangle 93">
              <a:extLst>
                <a:ext uri="{FF2B5EF4-FFF2-40B4-BE49-F238E27FC236}">
                  <a16:creationId xmlns:a16="http://schemas.microsoft.com/office/drawing/2014/main" id="{6111FB4C-BDE9-7544-A524-11EE4E4ACD71}"/>
                </a:ext>
              </a:extLst>
            </p:cNvPr>
            <p:cNvSpPr/>
            <p:nvPr/>
          </p:nvSpPr>
          <p:spPr>
            <a:xfrm>
              <a:off x="261740" y="1607664"/>
              <a:ext cx="1679930" cy="4730275"/>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数据备份与恢复工具</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104" name="Picture 103">
              <a:extLst>
                <a:ext uri="{FF2B5EF4-FFF2-40B4-BE49-F238E27FC236}">
                  <a16:creationId xmlns:a16="http://schemas.microsoft.com/office/drawing/2014/main" id="{4607F527-B9A9-B54F-A936-9625837AB258}"/>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643787" y="5153523"/>
              <a:ext cx="946915" cy="395415"/>
            </a:xfrm>
            <a:prstGeom prst="rect">
              <a:avLst/>
            </a:prstGeom>
          </p:spPr>
        </p:pic>
      </p:grpSp>
      <p:grpSp>
        <p:nvGrpSpPr>
          <p:cNvPr id="119" name="Group 118">
            <a:extLst>
              <a:ext uri="{FF2B5EF4-FFF2-40B4-BE49-F238E27FC236}">
                <a16:creationId xmlns:a16="http://schemas.microsoft.com/office/drawing/2014/main" id="{5A9366E9-FD60-814B-B6DE-64D2F0A9C315}"/>
              </a:ext>
            </a:extLst>
          </p:cNvPr>
          <p:cNvGrpSpPr/>
          <p:nvPr/>
        </p:nvGrpSpPr>
        <p:grpSpPr>
          <a:xfrm>
            <a:off x="2590014" y="1788536"/>
            <a:ext cx="6057210" cy="1686520"/>
            <a:chOff x="2590014" y="1788536"/>
            <a:chExt cx="6057210" cy="1686520"/>
          </a:xfrm>
        </p:grpSpPr>
        <p:pic>
          <p:nvPicPr>
            <p:cNvPr id="37" name="Picture 36">
              <a:extLst>
                <a:ext uri="{FF2B5EF4-FFF2-40B4-BE49-F238E27FC236}">
                  <a16:creationId xmlns:a16="http://schemas.microsoft.com/office/drawing/2014/main" id="{E108F1A1-83DD-1B48-BEE4-9B66A4339039}"/>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4985288" y="2133419"/>
              <a:ext cx="833824" cy="833824"/>
            </a:xfrm>
            <a:prstGeom prst="rect">
              <a:avLst/>
            </a:prstGeom>
            <a:solidFill>
              <a:schemeClr val="bg1"/>
            </a:solidFill>
          </p:spPr>
        </p:pic>
        <p:pic>
          <p:nvPicPr>
            <p:cNvPr id="44" name="Picture 43">
              <a:extLst>
                <a:ext uri="{FF2B5EF4-FFF2-40B4-BE49-F238E27FC236}">
                  <a16:creationId xmlns:a16="http://schemas.microsoft.com/office/drawing/2014/main" id="{7347A8DD-5551-6C4F-8AF0-9AA2ACE65578}"/>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946311" y="2201595"/>
              <a:ext cx="2410809" cy="725344"/>
            </a:xfrm>
            <a:prstGeom prst="rect">
              <a:avLst/>
            </a:prstGeom>
          </p:spPr>
        </p:pic>
        <p:pic>
          <p:nvPicPr>
            <p:cNvPr id="49" name="Picture 48">
              <a:extLst>
                <a:ext uri="{FF2B5EF4-FFF2-40B4-BE49-F238E27FC236}">
                  <a16:creationId xmlns:a16="http://schemas.microsoft.com/office/drawing/2014/main" id="{DEF16FE4-FA13-EB43-85F0-8829CE75F30D}"/>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4085137" y="2133419"/>
              <a:ext cx="833824" cy="833824"/>
            </a:xfrm>
            <a:prstGeom prst="rect">
              <a:avLst/>
            </a:prstGeom>
            <a:solidFill>
              <a:schemeClr val="bg1"/>
            </a:solidFill>
          </p:spPr>
        </p:pic>
        <p:pic>
          <p:nvPicPr>
            <p:cNvPr id="57" name="Picture 56">
              <a:extLst>
                <a:ext uri="{FF2B5EF4-FFF2-40B4-BE49-F238E27FC236}">
                  <a16:creationId xmlns:a16="http://schemas.microsoft.com/office/drawing/2014/main" id="{CC633F3A-238B-8143-B798-CA84CB56B91F}"/>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2838852" y="2209648"/>
              <a:ext cx="1031195" cy="1031195"/>
            </a:xfrm>
            <a:prstGeom prst="rect">
              <a:avLst/>
            </a:prstGeom>
          </p:spPr>
        </p:pic>
        <p:sp>
          <p:nvSpPr>
            <p:cNvPr id="89" name="Rounded Rectangle 88">
              <a:extLst>
                <a:ext uri="{FF2B5EF4-FFF2-40B4-BE49-F238E27FC236}">
                  <a16:creationId xmlns:a16="http://schemas.microsoft.com/office/drawing/2014/main" id="{D5F50793-746D-AA4E-90D3-A9B138BE5DD5}"/>
                </a:ext>
              </a:extLst>
            </p:cNvPr>
            <p:cNvSpPr/>
            <p:nvPr/>
          </p:nvSpPr>
          <p:spPr>
            <a:xfrm>
              <a:off x="2590014" y="1788536"/>
              <a:ext cx="6057210" cy="1686520"/>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任务派遣与数据资产内容生产工具</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118" name="Picture 117">
              <a:extLst>
                <a:ext uri="{FF2B5EF4-FFF2-40B4-BE49-F238E27FC236}">
                  <a16:creationId xmlns:a16="http://schemas.microsoft.com/office/drawing/2014/main" id="{84AEC429-4717-7D44-8BB1-D9310C8D8057}"/>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2757645" y="1949112"/>
              <a:ext cx="1205824" cy="405236"/>
            </a:xfrm>
            <a:prstGeom prst="rect">
              <a:avLst/>
            </a:prstGeom>
          </p:spPr>
        </p:pic>
      </p:grpSp>
      <p:grpSp>
        <p:nvGrpSpPr>
          <p:cNvPr id="122" name="Group 121">
            <a:extLst>
              <a:ext uri="{FF2B5EF4-FFF2-40B4-BE49-F238E27FC236}">
                <a16:creationId xmlns:a16="http://schemas.microsoft.com/office/drawing/2014/main" id="{14C6D10E-5489-534E-919C-CC6EF7BC11A2}"/>
              </a:ext>
            </a:extLst>
          </p:cNvPr>
          <p:cNvGrpSpPr/>
          <p:nvPr/>
        </p:nvGrpSpPr>
        <p:grpSpPr>
          <a:xfrm>
            <a:off x="8879827" y="1548302"/>
            <a:ext cx="2689658" cy="4731465"/>
            <a:chOff x="8879827" y="1548302"/>
            <a:chExt cx="2689658" cy="4731465"/>
          </a:xfrm>
        </p:grpSpPr>
        <p:pic>
          <p:nvPicPr>
            <p:cNvPr id="21" name="Picture 20">
              <a:extLst>
                <a:ext uri="{FF2B5EF4-FFF2-40B4-BE49-F238E27FC236}">
                  <a16:creationId xmlns:a16="http://schemas.microsoft.com/office/drawing/2014/main" id="{23FA9813-71BC-E64C-B51E-5648FD6D496D}"/>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9238500" y="1809627"/>
              <a:ext cx="1870204" cy="748081"/>
            </a:xfrm>
            <a:prstGeom prst="rect">
              <a:avLst/>
            </a:prstGeom>
          </p:spPr>
        </p:pic>
        <p:pic>
          <p:nvPicPr>
            <p:cNvPr id="67" name="Picture 66">
              <a:extLst>
                <a:ext uri="{FF2B5EF4-FFF2-40B4-BE49-F238E27FC236}">
                  <a16:creationId xmlns:a16="http://schemas.microsoft.com/office/drawing/2014/main" id="{E2D0782F-6D1E-344A-92E2-BCC11FE8ED79}"/>
                </a:ext>
              </a:extLst>
            </p:cNvPr>
            <p:cNvPicPr>
              <a:picLocks noChangeAspect="1"/>
            </p:cNvPicPr>
            <p:nvPr/>
          </p:nvPicPr>
          <p:blipFill rotWithShape="1">
            <a:blip r:embed="rId24" cstate="screen">
              <a:extLst>
                <a:ext uri="{28A0092B-C50C-407E-A947-70E740481C1C}">
                  <a14:useLocalDpi xmlns:a14="http://schemas.microsoft.com/office/drawing/2010/main"/>
                </a:ext>
              </a:extLst>
            </a:blip>
            <a:srcRect/>
            <a:stretch/>
          </p:blipFill>
          <p:spPr>
            <a:xfrm>
              <a:off x="9045491" y="2708513"/>
              <a:ext cx="2291391" cy="1501014"/>
            </a:xfrm>
            <a:prstGeom prst="rect">
              <a:avLst/>
            </a:prstGeom>
          </p:spPr>
        </p:pic>
        <p:sp>
          <p:nvSpPr>
            <p:cNvPr id="113" name="Rounded Rectangle 112">
              <a:extLst>
                <a:ext uri="{FF2B5EF4-FFF2-40B4-BE49-F238E27FC236}">
                  <a16:creationId xmlns:a16="http://schemas.microsoft.com/office/drawing/2014/main" id="{7572178B-FDD5-1E45-BA46-A21BD96FBC46}"/>
                </a:ext>
              </a:extLst>
            </p:cNvPr>
            <p:cNvSpPr/>
            <p:nvPr/>
          </p:nvSpPr>
          <p:spPr>
            <a:xfrm>
              <a:off x="8879827" y="1548302"/>
              <a:ext cx="2689658" cy="4731465"/>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公开的通证交易界面</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nvGrpSpPr>
            <p:cNvPr id="115" name="Group 114">
              <a:extLst>
                <a:ext uri="{FF2B5EF4-FFF2-40B4-BE49-F238E27FC236}">
                  <a16:creationId xmlns:a16="http://schemas.microsoft.com/office/drawing/2014/main" id="{A47581A1-27F1-B14B-8222-22EBAFDC6A99}"/>
                </a:ext>
              </a:extLst>
            </p:cNvPr>
            <p:cNvGrpSpPr/>
            <p:nvPr/>
          </p:nvGrpSpPr>
          <p:grpSpPr>
            <a:xfrm>
              <a:off x="9049776" y="4371593"/>
              <a:ext cx="2343859" cy="1309070"/>
              <a:chOff x="9488302" y="3943133"/>
              <a:chExt cx="2343859" cy="1309070"/>
            </a:xfrm>
          </p:grpSpPr>
          <p:pic>
            <p:nvPicPr>
              <p:cNvPr id="64" name="Picture 2" descr="Image result for kibana screenshots">
                <a:hlinkClick r:id="rId25"/>
                <a:extLst>
                  <a:ext uri="{FF2B5EF4-FFF2-40B4-BE49-F238E27FC236}">
                    <a16:creationId xmlns:a16="http://schemas.microsoft.com/office/drawing/2014/main" id="{E991DF74-CD35-2542-A961-119B9F4AD1B3}"/>
                  </a:ext>
                </a:extLst>
              </p:cNvPr>
              <p:cNvPicPr>
                <a:picLocks noChangeAspect="1" noChangeArrowheads="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9488302" y="3943133"/>
                <a:ext cx="2343859" cy="1309070"/>
              </a:xfrm>
              <a:prstGeom prst="rect">
                <a:avLst/>
              </a:prstGeom>
              <a:noFill/>
              <a:extLst>
                <a:ext uri="{909E8E84-426E-40DD-AFC4-6F175D3DCCD1}">
                  <a14:hiddenFill xmlns:a14="http://schemas.microsoft.com/office/drawing/2010/main">
                    <a:solidFill>
                      <a:srgbClr val="FFFFFF"/>
                    </a:solidFill>
                  </a14:hiddenFill>
                </a:ext>
              </a:extLst>
            </p:spPr>
          </p:pic>
          <p:sp>
            <p:nvSpPr>
              <p:cNvPr id="114" name="TextBox 113">
                <a:extLst>
                  <a:ext uri="{FF2B5EF4-FFF2-40B4-BE49-F238E27FC236}">
                    <a16:creationId xmlns:a16="http://schemas.microsoft.com/office/drawing/2014/main" id="{5324EBF9-EFC4-0F4B-BD25-A62BC36D6E2F}"/>
                  </a:ext>
                </a:extLst>
              </p:cNvPr>
              <p:cNvSpPr txBox="1"/>
              <p:nvPr/>
            </p:nvSpPr>
            <p:spPr>
              <a:xfrm>
                <a:off x="9829052" y="4763973"/>
                <a:ext cx="182614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6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rPr>
                  <a:t>数字资产搜寻界面</a:t>
                </a:r>
                <a:endParaRPr kumimoji="0" lang="en-US" sz="16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endParaRPr>
              </a:p>
            </p:txBody>
          </p:sp>
        </p:grpSp>
        <p:sp>
          <p:nvSpPr>
            <p:cNvPr id="121" name="TextBox 120">
              <a:extLst>
                <a:ext uri="{FF2B5EF4-FFF2-40B4-BE49-F238E27FC236}">
                  <a16:creationId xmlns:a16="http://schemas.microsoft.com/office/drawing/2014/main" id="{0EA3924B-C928-A246-B663-205BFC1D6230}"/>
                </a:ext>
              </a:extLst>
            </p:cNvPr>
            <p:cNvSpPr txBox="1"/>
            <p:nvPr/>
          </p:nvSpPr>
          <p:spPr>
            <a:xfrm>
              <a:off x="9306245" y="3254274"/>
              <a:ext cx="182614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分布式资产交易所</a:t>
              </a:r>
              <a:endParaRPr kumimoji="0" 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spTree>
    <p:extLst>
      <p:ext uri="{BB962C8B-B14F-4D97-AF65-F5344CB8AC3E}">
        <p14:creationId xmlns:p14="http://schemas.microsoft.com/office/powerpoint/2010/main" val="3917416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fontScale="90000"/>
          </a:bodyPr>
          <a:lstStyle/>
          <a:p>
            <a:r>
              <a:rPr lang="zh-TW" altLang="en-US" dirty="0">
                <a:latin typeface="STXinwei" panose="02010800040101010101" pitchFamily="2" charset="-122"/>
                <a:ea typeface="STXinwei" panose="02010800040101010101" pitchFamily="2" charset="-122"/>
              </a:rPr>
              <a:t>新一代的</a:t>
            </a:r>
            <a:r>
              <a:rPr lang="zh-Hans" altLang="en-US" dirty="0">
                <a:latin typeface="STXinwei" panose="02010800040101010101" pitchFamily="2" charset="-122"/>
                <a:ea typeface="STXinwei" panose="02010800040101010101" pitchFamily="2" charset="-122"/>
              </a:rPr>
              <a:t>通证</a:t>
            </a:r>
            <a:r>
              <a:rPr lang="zh-TW" altLang="en-US" dirty="0">
                <a:latin typeface="STXinwei" panose="02010800040101010101" pitchFamily="2" charset="-122"/>
                <a:ea typeface="STXinwei" panose="02010800040101010101" pitchFamily="2" charset="-122"/>
              </a:rPr>
              <a:t>技术</a:t>
            </a:r>
            <a:br>
              <a:rPr lang="en-US" altLang="zh-TW" dirty="0">
                <a:latin typeface="STXinwei" panose="02010800040101010101" pitchFamily="2" charset="-122"/>
                <a:ea typeface="STXinwei" panose="02010800040101010101" pitchFamily="2" charset="-122"/>
              </a:rPr>
            </a:br>
            <a:r>
              <a:rPr lang="zh-TW" altLang="en-US" dirty="0">
                <a:latin typeface="STXinwei" panose="02010800040101010101" pitchFamily="2" charset="-122"/>
                <a:ea typeface="STXinwei" panose="02010800040101010101" pitchFamily="2" charset="-122"/>
              </a:rPr>
              <a:t>将重新定义所有资产的确权与授权方法</a:t>
            </a:r>
            <a:endParaRPr lang="en-US" altLang="zh-CN" dirty="0">
              <a:latin typeface="STXinwei" panose="02010800040101010101" pitchFamily="2" charset="-122"/>
              <a:ea typeface="STXinwei" panose="02010800040101010101" pitchFamily="2" charset="-122"/>
            </a:endParaRPr>
          </a:p>
        </p:txBody>
      </p:sp>
      <p:pic>
        <p:nvPicPr>
          <p:cNvPr id="1030" name="Picture 6" descr="Image result for 太极图">
            <a:hlinkClick r:id="rId2"/>
            <a:extLst>
              <a:ext uri="{FF2B5EF4-FFF2-40B4-BE49-F238E27FC236}">
                <a16:creationId xmlns:a16="http://schemas.microsoft.com/office/drawing/2014/main" id="{9F26FBF9-B365-BB40-91FC-BB5149E289D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521529" y="1550556"/>
            <a:ext cx="5024023" cy="5015895"/>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12" name="Title 1">
            <a:extLst>
              <a:ext uri="{FF2B5EF4-FFF2-40B4-BE49-F238E27FC236}">
                <a16:creationId xmlns:a16="http://schemas.microsoft.com/office/drawing/2014/main" id="{7BF02270-1A9C-1946-AAA4-611F70A667E4}"/>
              </a:ext>
            </a:extLst>
          </p:cNvPr>
          <p:cNvSpPr txBox="1">
            <a:spLocks/>
          </p:cNvSpPr>
          <p:nvPr/>
        </p:nvSpPr>
        <p:spPr>
          <a:xfrm>
            <a:off x="6604712" y="4058503"/>
            <a:ext cx="1477404" cy="115272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zh-TW" altLang="en-US"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传统</a:t>
            </a:r>
            <a:endParaRPr kumimoji="0" lang="en-US" altLang="zh-TW"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a:p>
            <a:pPr marL="0" marR="0" lvl="0" indent="0" algn="ctr" defTabSz="457200" rtl="0" eaLnBrk="1" fontAlgn="auto" latinLnBrk="0" hangingPunct="1">
              <a:lnSpc>
                <a:spcPct val="100000"/>
              </a:lnSpc>
              <a:spcBef>
                <a:spcPct val="0"/>
              </a:spcBef>
              <a:spcAft>
                <a:spcPts val="0"/>
              </a:spcAft>
              <a:buClrTx/>
              <a:buSzTx/>
              <a:buFontTx/>
              <a:buNone/>
              <a:tabLst/>
              <a:defRPr/>
            </a:pPr>
            <a:r>
              <a:rPr lang="zh-TW" altLang="en-US" sz="3600" dirty="0">
                <a:solidFill>
                  <a:prstClr val="white"/>
                </a:solidFill>
                <a:latin typeface="STXinwei" panose="02010800040101010101" pitchFamily="2" charset="-122"/>
                <a:ea typeface="STXinwei" panose="02010800040101010101" pitchFamily="2" charset="-122"/>
              </a:rPr>
              <a:t>产权</a:t>
            </a:r>
            <a:endParaRPr kumimoji="0" lang="en-US" altLang="zh-CN"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sp>
        <p:nvSpPr>
          <p:cNvPr id="13" name="Title 1">
            <a:extLst>
              <a:ext uri="{FF2B5EF4-FFF2-40B4-BE49-F238E27FC236}">
                <a16:creationId xmlns:a16="http://schemas.microsoft.com/office/drawing/2014/main" id="{82B41C81-0D93-AF4E-B019-4EDC5EF034A3}"/>
              </a:ext>
            </a:extLst>
          </p:cNvPr>
          <p:cNvSpPr txBox="1">
            <a:spLocks/>
          </p:cNvSpPr>
          <p:nvPr/>
        </p:nvSpPr>
        <p:spPr>
          <a:xfrm>
            <a:off x="3678558" y="3296774"/>
            <a:ext cx="2030080" cy="509864"/>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zh-TW" altLang="en-US" sz="3600" b="0" i="0" u="none" strike="noStrike" kern="1200" cap="none" spc="0" normalizeH="0" baseline="0" noProof="0" dirty="0">
                <a:ln>
                  <a:noFill/>
                </a:ln>
                <a:solidFill>
                  <a:prstClr val="black"/>
                </a:solidFill>
                <a:effectLst/>
                <a:uLnTx/>
                <a:uFillTx/>
                <a:latin typeface="STXinwei" panose="02010800040101010101" pitchFamily="2" charset="-122"/>
                <a:ea typeface="STXinwei" panose="02010800040101010101" pitchFamily="2" charset="-122"/>
              </a:rPr>
              <a:t>数字</a:t>
            </a:r>
            <a:endParaRPr kumimoji="0" lang="en-US" altLang="zh-TW" sz="3600" b="0" i="0" u="none" strike="noStrike" kern="1200" cap="none" spc="0" normalizeH="0" baseline="0" noProof="0" dirty="0">
              <a:ln>
                <a:noFill/>
              </a:ln>
              <a:solidFill>
                <a:prstClr val="black"/>
              </a:solidFill>
              <a:effectLst/>
              <a:uLnTx/>
              <a:uFillTx/>
              <a:latin typeface="STXinwei" panose="02010800040101010101" pitchFamily="2" charset="-122"/>
              <a:ea typeface="STXinwei" panose="02010800040101010101" pitchFamily="2" charset="-122"/>
            </a:endParaRPr>
          </a:p>
          <a:p>
            <a:pPr marL="0" marR="0" lvl="0" indent="0" algn="ctr" defTabSz="457200" rtl="0" eaLnBrk="1" fontAlgn="auto" latinLnBrk="0" hangingPunct="1">
              <a:lnSpc>
                <a:spcPct val="100000"/>
              </a:lnSpc>
              <a:spcBef>
                <a:spcPct val="0"/>
              </a:spcBef>
              <a:spcAft>
                <a:spcPts val="0"/>
              </a:spcAft>
              <a:buClrTx/>
              <a:buSzTx/>
              <a:buFontTx/>
              <a:buNone/>
              <a:tabLst/>
              <a:defRPr/>
            </a:pPr>
            <a:r>
              <a:rPr lang="zh-TW" altLang="en-US" sz="3600" dirty="0">
                <a:solidFill>
                  <a:prstClr val="black"/>
                </a:solidFill>
                <a:latin typeface="STXinwei" panose="02010800040101010101" pitchFamily="2" charset="-122"/>
                <a:ea typeface="STXinwei" panose="02010800040101010101" pitchFamily="2" charset="-122"/>
              </a:rPr>
              <a:t>产权</a:t>
            </a:r>
            <a:endParaRPr kumimoji="0" lang="en-US" altLang="zh-CN" sz="3600" b="0" i="0" u="none" strike="noStrike" kern="1200" cap="none" spc="0" normalizeH="0" baseline="0" noProof="0" dirty="0">
              <a:ln>
                <a:noFill/>
              </a:ln>
              <a:solidFill>
                <a:prstClr val="black"/>
              </a:solidFill>
              <a:effectLst/>
              <a:uLnTx/>
              <a:uFillTx/>
              <a:latin typeface="STXinwei" panose="02010800040101010101" pitchFamily="2" charset="-122"/>
              <a:ea typeface="STXinwei" panose="02010800040101010101" pitchFamily="2" charset="-122"/>
            </a:endParaRPr>
          </a:p>
        </p:txBody>
      </p:sp>
      <p:sp>
        <p:nvSpPr>
          <p:cNvPr id="14" name="Title 1">
            <a:extLst>
              <a:ext uri="{FF2B5EF4-FFF2-40B4-BE49-F238E27FC236}">
                <a16:creationId xmlns:a16="http://schemas.microsoft.com/office/drawing/2014/main" id="{71A2761D-A87B-654C-8D2A-A50A23482E05}"/>
              </a:ext>
            </a:extLst>
          </p:cNvPr>
          <p:cNvSpPr txBox="1">
            <a:spLocks/>
          </p:cNvSpPr>
          <p:nvPr/>
        </p:nvSpPr>
        <p:spPr>
          <a:xfrm>
            <a:off x="5708638" y="4991284"/>
            <a:ext cx="649804" cy="576221"/>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zh-Hans" altLang="en-US" sz="1600" b="0" i="0" u="none" strike="noStrike" kern="1200" cap="none" spc="0" normalizeH="0" baseline="0" noProof="0" dirty="0">
                <a:ln>
                  <a:noFill/>
                </a:ln>
                <a:solidFill>
                  <a:prstClr val="black"/>
                </a:solidFill>
                <a:effectLst/>
                <a:uLnTx/>
                <a:uFillTx/>
                <a:latin typeface="STXinwei" panose="02010800040101010101" pitchFamily="2" charset="-122"/>
                <a:ea typeface="STXinwei" panose="02010800040101010101" pitchFamily="2" charset="-122"/>
              </a:rPr>
              <a:t>管理办法</a:t>
            </a:r>
            <a:endParaRPr kumimoji="0" lang="en-US" altLang="zh-CN" sz="1600" b="0" i="0" u="none" strike="noStrike" kern="1200" cap="none" spc="0" normalizeH="0" baseline="0" noProof="0" dirty="0">
              <a:ln>
                <a:noFill/>
              </a:ln>
              <a:solidFill>
                <a:prstClr val="black"/>
              </a:solidFill>
              <a:effectLst/>
              <a:uLnTx/>
              <a:uFillTx/>
              <a:latin typeface="STXinwei" panose="02010800040101010101" pitchFamily="2" charset="-122"/>
              <a:ea typeface="STXinwei" panose="02010800040101010101" pitchFamily="2" charset="-122"/>
            </a:endParaRPr>
          </a:p>
        </p:txBody>
      </p:sp>
      <p:sp>
        <p:nvSpPr>
          <p:cNvPr id="15" name="Title 1">
            <a:extLst>
              <a:ext uri="{FF2B5EF4-FFF2-40B4-BE49-F238E27FC236}">
                <a16:creationId xmlns:a16="http://schemas.microsoft.com/office/drawing/2014/main" id="{8F202C20-24FB-1246-85C4-0A7249A290DE}"/>
              </a:ext>
            </a:extLst>
          </p:cNvPr>
          <p:cNvSpPr txBox="1">
            <a:spLocks/>
          </p:cNvSpPr>
          <p:nvPr/>
        </p:nvSpPr>
        <p:spPr>
          <a:xfrm>
            <a:off x="5783392" y="2621991"/>
            <a:ext cx="500296" cy="509864"/>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zh-Hans" altLang="en-US" sz="1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通证</a:t>
            </a:r>
            <a:endParaRPr kumimoji="0" lang="en-US" altLang="zh-CN" sz="1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sp>
        <p:nvSpPr>
          <p:cNvPr id="19" name="Oval 18">
            <a:extLst>
              <a:ext uri="{FF2B5EF4-FFF2-40B4-BE49-F238E27FC236}">
                <a16:creationId xmlns:a16="http://schemas.microsoft.com/office/drawing/2014/main" id="{8DA1A9E2-90E0-0B44-AB87-68DF2AF47A99}"/>
              </a:ext>
            </a:extLst>
          </p:cNvPr>
          <p:cNvSpPr/>
          <p:nvPr/>
        </p:nvSpPr>
        <p:spPr>
          <a:xfrm>
            <a:off x="7620706" y="3343748"/>
            <a:ext cx="461410" cy="462890"/>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通证</a:t>
            </a:r>
            <a:endParaRPr kumimoji="0" lang="en-US" altLang="zh-CN" sz="1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sp>
        <p:nvSpPr>
          <p:cNvPr id="21" name="Oval 20">
            <a:extLst>
              <a:ext uri="{FF2B5EF4-FFF2-40B4-BE49-F238E27FC236}">
                <a16:creationId xmlns:a16="http://schemas.microsoft.com/office/drawing/2014/main" id="{BD850354-160E-5A4C-9320-1B428D928CC9}"/>
              </a:ext>
            </a:extLst>
          </p:cNvPr>
          <p:cNvSpPr/>
          <p:nvPr/>
        </p:nvSpPr>
        <p:spPr>
          <a:xfrm>
            <a:off x="6882004" y="5336060"/>
            <a:ext cx="461410" cy="462890"/>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通证</a:t>
            </a:r>
            <a:endParaRPr kumimoji="0" lang="en-US" altLang="zh-CN" sz="1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sp>
        <p:nvSpPr>
          <p:cNvPr id="22" name="Oval 21">
            <a:extLst>
              <a:ext uri="{FF2B5EF4-FFF2-40B4-BE49-F238E27FC236}">
                <a16:creationId xmlns:a16="http://schemas.microsoft.com/office/drawing/2014/main" id="{7D84BFA1-81BC-A04E-98BC-268AB94D811D}"/>
              </a:ext>
            </a:extLst>
          </p:cNvPr>
          <p:cNvSpPr/>
          <p:nvPr/>
        </p:nvSpPr>
        <p:spPr>
          <a:xfrm>
            <a:off x="7866976" y="4090696"/>
            <a:ext cx="461410" cy="462890"/>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通证</a:t>
            </a:r>
            <a:endParaRPr kumimoji="0" lang="en-US" altLang="zh-CN" sz="1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sp>
        <p:nvSpPr>
          <p:cNvPr id="23" name="Oval 22">
            <a:extLst>
              <a:ext uri="{FF2B5EF4-FFF2-40B4-BE49-F238E27FC236}">
                <a16:creationId xmlns:a16="http://schemas.microsoft.com/office/drawing/2014/main" id="{B6FE96C7-F524-1848-8E94-AABD7197984D}"/>
              </a:ext>
            </a:extLst>
          </p:cNvPr>
          <p:cNvSpPr/>
          <p:nvPr/>
        </p:nvSpPr>
        <p:spPr>
          <a:xfrm>
            <a:off x="6143302" y="4276542"/>
            <a:ext cx="461410" cy="462890"/>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通证</a:t>
            </a:r>
            <a:endParaRPr kumimoji="0" lang="en-US" altLang="zh-CN" sz="1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sp>
        <p:nvSpPr>
          <p:cNvPr id="24" name="Oval 23">
            <a:extLst>
              <a:ext uri="{FF2B5EF4-FFF2-40B4-BE49-F238E27FC236}">
                <a16:creationId xmlns:a16="http://schemas.microsoft.com/office/drawing/2014/main" id="{1E5E7938-8593-A74F-B66F-204BEE67021C}"/>
              </a:ext>
            </a:extLst>
          </p:cNvPr>
          <p:cNvSpPr/>
          <p:nvPr/>
        </p:nvSpPr>
        <p:spPr>
          <a:xfrm>
            <a:off x="5065684" y="4819897"/>
            <a:ext cx="461410" cy="462890"/>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通证</a:t>
            </a:r>
            <a:endParaRPr kumimoji="0" lang="en-US" altLang="zh-CN" sz="1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sp>
        <p:nvSpPr>
          <p:cNvPr id="25" name="Oval 24">
            <a:extLst>
              <a:ext uri="{FF2B5EF4-FFF2-40B4-BE49-F238E27FC236}">
                <a16:creationId xmlns:a16="http://schemas.microsoft.com/office/drawing/2014/main" id="{B55D93CA-9EA7-BC41-8C64-B0ADA7FAAB5B}"/>
              </a:ext>
            </a:extLst>
          </p:cNvPr>
          <p:cNvSpPr/>
          <p:nvPr/>
        </p:nvSpPr>
        <p:spPr>
          <a:xfrm>
            <a:off x="6349426" y="5795060"/>
            <a:ext cx="461410" cy="462890"/>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通证</a:t>
            </a:r>
            <a:endParaRPr kumimoji="0" lang="en-US" altLang="zh-CN" sz="1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sp>
        <p:nvSpPr>
          <p:cNvPr id="16" name="Oval 15">
            <a:extLst>
              <a:ext uri="{FF2B5EF4-FFF2-40B4-BE49-F238E27FC236}">
                <a16:creationId xmlns:a16="http://schemas.microsoft.com/office/drawing/2014/main" id="{80BCC717-653A-2244-B01B-ECAB51B5BA52}"/>
              </a:ext>
            </a:extLst>
          </p:cNvPr>
          <p:cNvSpPr/>
          <p:nvPr/>
        </p:nvSpPr>
        <p:spPr>
          <a:xfrm>
            <a:off x="7036161" y="3595613"/>
            <a:ext cx="461410" cy="462890"/>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通证</a:t>
            </a:r>
            <a:endParaRPr kumimoji="0" lang="en-US" altLang="zh-CN" sz="1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sp>
        <p:nvSpPr>
          <p:cNvPr id="17" name="Oval 16">
            <a:extLst>
              <a:ext uri="{FF2B5EF4-FFF2-40B4-BE49-F238E27FC236}">
                <a16:creationId xmlns:a16="http://schemas.microsoft.com/office/drawing/2014/main" id="{5015DFD8-EB8C-3544-AF16-35C07E91304D}"/>
              </a:ext>
            </a:extLst>
          </p:cNvPr>
          <p:cNvSpPr/>
          <p:nvPr/>
        </p:nvSpPr>
        <p:spPr>
          <a:xfrm>
            <a:off x="7370203" y="2449427"/>
            <a:ext cx="461410" cy="462890"/>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通证</a:t>
            </a:r>
            <a:endParaRPr kumimoji="0" lang="en-US" altLang="zh-CN" sz="1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sp>
        <p:nvSpPr>
          <p:cNvPr id="18" name="Oval 17">
            <a:extLst>
              <a:ext uri="{FF2B5EF4-FFF2-40B4-BE49-F238E27FC236}">
                <a16:creationId xmlns:a16="http://schemas.microsoft.com/office/drawing/2014/main" id="{625C9260-888C-9E4C-8E03-5F48937EDB8D}"/>
              </a:ext>
            </a:extLst>
          </p:cNvPr>
          <p:cNvSpPr/>
          <p:nvPr/>
        </p:nvSpPr>
        <p:spPr>
          <a:xfrm>
            <a:off x="5477933" y="5700423"/>
            <a:ext cx="461410" cy="462890"/>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通证</a:t>
            </a:r>
            <a:endParaRPr kumimoji="0" lang="en-US" altLang="zh-CN" sz="1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sp>
        <p:nvSpPr>
          <p:cNvPr id="20" name="Oval 19">
            <a:extLst>
              <a:ext uri="{FF2B5EF4-FFF2-40B4-BE49-F238E27FC236}">
                <a16:creationId xmlns:a16="http://schemas.microsoft.com/office/drawing/2014/main" id="{6D38D8C3-F875-E948-A3BD-100A0D53872B}"/>
              </a:ext>
            </a:extLst>
          </p:cNvPr>
          <p:cNvSpPr/>
          <p:nvPr/>
        </p:nvSpPr>
        <p:spPr>
          <a:xfrm>
            <a:off x="5459157" y="4260276"/>
            <a:ext cx="461410" cy="462890"/>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通证</a:t>
            </a:r>
            <a:endParaRPr kumimoji="0" lang="en-US" altLang="zh-CN" sz="1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15243938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TW" altLang="en-US" dirty="0">
                <a:latin typeface="STXinwei" panose="02010800040101010101" pitchFamily="2" charset="-122"/>
                <a:ea typeface="STXinwei" panose="02010800040101010101" pitchFamily="2" charset="-122"/>
              </a:rPr>
              <a:t>可根据场景需求配置的通证化容器</a:t>
            </a:r>
            <a:endParaRPr lang="zh-CN" altLang="en-US" dirty="0">
              <a:latin typeface="STXinwei" panose="02010800040101010101" pitchFamily="2" charset="-122"/>
              <a:ea typeface="STXinwei" panose="02010800040101010101" pitchFamily="2" charset="-122"/>
            </a:endParaRPr>
          </a:p>
        </p:txBody>
      </p:sp>
      <p:grpSp>
        <p:nvGrpSpPr>
          <p:cNvPr id="6" name="Group 5">
            <a:extLst>
              <a:ext uri="{FF2B5EF4-FFF2-40B4-BE49-F238E27FC236}">
                <a16:creationId xmlns:a16="http://schemas.microsoft.com/office/drawing/2014/main" id="{775BF46C-AC6F-C64B-AA29-24B71FB1F314}"/>
              </a:ext>
            </a:extLst>
          </p:cNvPr>
          <p:cNvGrpSpPr/>
          <p:nvPr/>
        </p:nvGrpSpPr>
        <p:grpSpPr>
          <a:xfrm>
            <a:off x="2432456" y="3284280"/>
            <a:ext cx="2176332" cy="1233974"/>
            <a:chOff x="5111258" y="4261299"/>
            <a:chExt cx="2176332" cy="1233974"/>
          </a:xfrm>
        </p:grpSpPr>
        <p:pic>
          <p:nvPicPr>
            <p:cNvPr id="33" name="Picture 32">
              <a:extLst>
                <a:ext uri="{FF2B5EF4-FFF2-40B4-BE49-F238E27FC236}">
                  <a16:creationId xmlns:a16="http://schemas.microsoft.com/office/drawing/2014/main" id="{E3E9D5FC-2A92-2049-BF8B-AD13DD9A341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06927" y="4461896"/>
              <a:ext cx="489419" cy="489419"/>
            </a:xfrm>
            <a:prstGeom prst="rect">
              <a:avLst/>
            </a:prstGeom>
          </p:spPr>
        </p:pic>
        <p:pic>
          <p:nvPicPr>
            <p:cNvPr id="40" name="Picture 39">
              <a:extLst>
                <a:ext uri="{FF2B5EF4-FFF2-40B4-BE49-F238E27FC236}">
                  <a16:creationId xmlns:a16="http://schemas.microsoft.com/office/drawing/2014/main" id="{EE6DE564-B35F-5744-919F-BCE015D4B1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11547" y="4491722"/>
              <a:ext cx="501475" cy="495894"/>
            </a:xfrm>
            <a:prstGeom prst="rect">
              <a:avLst/>
            </a:prstGeom>
          </p:spPr>
        </p:pic>
        <p:sp>
          <p:nvSpPr>
            <p:cNvPr id="75" name="Rounded Rectangle 74">
              <a:extLst>
                <a:ext uri="{FF2B5EF4-FFF2-40B4-BE49-F238E27FC236}">
                  <a16:creationId xmlns:a16="http://schemas.microsoft.com/office/drawing/2014/main" id="{23317B24-548C-C846-8D1D-1E84949D03BC}"/>
                </a:ext>
              </a:extLst>
            </p:cNvPr>
            <p:cNvSpPr/>
            <p:nvPr/>
          </p:nvSpPr>
          <p:spPr>
            <a:xfrm>
              <a:off x="5111258" y="4261299"/>
              <a:ext cx="2176332" cy="1233974"/>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情报采集容器</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grpSp>
        <p:nvGrpSpPr>
          <p:cNvPr id="3" name="Group 2">
            <a:extLst>
              <a:ext uri="{FF2B5EF4-FFF2-40B4-BE49-F238E27FC236}">
                <a16:creationId xmlns:a16="http://schemas.microsoft.com/office/drawing/2014/main" id="{392192DF-2D92-6748-84DA-6E9F9837044C}"/>
              </a:ext>
            </a:extLst>
          </p:cNvPr>
          <p:cNvGrpSpPr/>
          <p:nvPr/>
        </p:nvGrpSpPr>
        <p:grpSpPr>
          <a:xfrm>
            <a:off x="2371293" y="4632214"/>
            <a:ext cx="2333678" cy="1405889"/>
            <a:chOff x="2590015" y="4209526"/>
            <a:chExt cx="2333678" cy="1405889"/>
          </a:xfrm>
        </p:grpSpPr>
        <p:pic>
          <p:nvPicPr>
            <p:cNvPr id="80" name="Picture 79">
              <a:extLst>
                <a:ext uri="{FF2B5EF4-FFF2-40B4-BE49-F238E27FC236}">
                  <a16:creationId xmlns:a16="http://schemas.microsoft.com/office/drawing/2014/main" id="{4E3C771E-9638-844A-AD38-13D9CFC7FF7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037943" y="4371593"/>
              <a:ext cx="1437822" cy="814055"/>
            </a:xfrm>
            <a:prstGeom prst="rect">
              <a:avLst/>
            </a:prstGeom>
          </p:spPr>
        </p:pic>
        <p:sp>
          <p:nvSpPr>
            <p:cNvPr id="81" name="Rounded Rectangle 80">
              <a:extLst>
                <a:ext uri="{FF2B5EF4-FFF2-40B4-BE49-F238E27FC236}">
                  <a16:creationId xmlns:a16="http://schemas.microsoft.com/office/drawing/2014/main" id="{922DC4E4-A3F4-5F48-93C1-3AB729FCFCDA}"/>
                </a:ext>
              </a:extLst>
            </p:cNvPr>
            <p:cNvSpPr/>
            <p:nvPr/>
          </p:nvSpPr>
          <p:spPr>
            <a:xfrm>
              <a:off x="2590015" y="4209526"/>
              <a:ext cx="2333678" cy="1405889"/>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商业情报计算容器</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sp>
        <p:nvSpPr>
          <p:cNvPr id="9" name="Rounded Rectangle 8">
            <a:extLst>
              <a:ext uri="{FF2B5EF4-FFF2-40B4-BE49-F238E27FC236}">
                <a16:creationId xmlns:a16="http://schemas.microsoft.com/office/drawing/2014/main" id="{B400D2A8-35AC-6B45-A1AB-3049F8993533}"/>
              </a:ext>
            </a:extLst>
          </p:cNvPr>
          <p:cNvSpPr/>
          <p:nvPr/>
        </p:nvSpPr>
        <p:spPr>
          <a:xfrm>
            <a:off x="303466" y="1332792"/>
            <a:ext cx="7715119" cy="5146479"/>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可信容器技术</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98" name="Picture 97">
            <a:extLst>
              <a:ext uri="{FF2B5EF4-FFF2-40B4-BE49-F238E27FC236}">
                <a16:creationId xmlns:a16="http://schemas.microsoft.com/office/drawing/2014/main" id="{D7C6030D-1E77-6E45-AE7B-C53EC8EC8EB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106482" y="5493743"/>
            <a:ext cx="1101737" cy="781699"/>
          </a:xfrm>
          <a:prstGeom prst="rect">
            <a:avLst/>
          </a:prstGeom>
        </p:spPr>
      </p:pic>
      <p:grpSp>
        <p:nvGrpSpPr>
          <p:cNvPr id="5" name="Group 4">
            <a:extLst>
              <a:ext uri="{FF2B5EF4-FFF2-40B4-BE49-F238E27FC236}">
                <a16:creationId xmlns:a16="http://schemas.microsoft.com/office/drawing/2014/main" id="{88A23C72-8A79-9244-A653-13A082E14A72}"/>
              </a:ext>
            </a:extLst>
          </p:cNvPr>
          <p:cNvGrpSpPr/>
          <p:nvPr/>
        </p:nvGrpSpPr>
        <p:grpSpPr>
          <a:xfrm>
            <a:off x="479305" y="2761258"/>
            <a:ext cx="1629047" cy="1756996"/>
            <a:chOff x="511185" y="4261299"/>
            <a:chExt cx="1629047" cy="1756996"/>
          </a:xfrm>
        </p:grpSpPr>
        <p:sp>
          <p:nvSpPr>
            <p:cNvPr id="94" name="Rounded Rectangle 93">
              <a:extLst>
                <a:ext uri="{FF2B5EF4-FFF2-40B4-BE49-F238E27FC236}">
                  <a16:creationId xmlns:a16="http://schemas.microsoft.com/office/drawing/2014/main" id="{6111FB4C-BDE9-7544-A524-11EE4E4ACD71}"/>
                </a:ext>
              </a:extLst>
            </p:cNvPr>
            <p:cNvSpPr/>
            <p:nvPr/>
          </p:nvSpPr>
          <p:spPr>
            <a:xfrm>
              <a:off x="511185" y="4261299"/>
              <a:ext cx="1629047" cy="1756996"/>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数据备份与恢复工具</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50" name="Picture 49">
              <a:extLst>
                <a:ext uri="{FF2B5EF4-FFF2-40B4-BE49-F238E27FC236}">
                  <a16:creationId xmlns:a16="http://schemas.microsoft.com/office/drawing/2014/main" id="{F71D0C92-5581-9649-BE96-236ED354141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64666" y="4463076"/>
              <a:ext cx="600107" cy="830419"/>
            </a:xfrm>
            <a:prstGeom prst="rect">
              <a:avLst/>
            </a:prstGeom>
          </p:spPr>
        </p:pic>
      </p:grpSp>
      <p:grpSp>
        <p:nvGrpSpPr>
          <p:cNvPr id="10" name="Group 9">
            <a:extLst>
              <a:ext uri="{FF2B5EF4-FFF2-40B4-BE49-F238E27FC236}">
                <a16:creationId xmlns:a16="http://schemas.microsoft.com/office/drawing/2014/main" id="{AA3F9AC8-6179-0743-BA8E-25AC6C48015C}"/>
              </a:ext>
            </a:extLst>
          </p:cNvPr>
          <p:cNvGrpSpPr/>
          <p:nvPr/>
        </p:nvGrpSpPr>
        <p:grpSpPr>
          <a:xfrm>
            <a:off x="2116263" y="1490318"/>
            <a:ext cx="2474355" cy="1686520"/>
            <a:chOff x="2222910" y="1444197"/>
            <a:chExt cx="2474355" cy="1686520"/>
          </a:xfrm>
        </p:grpSpPr>
        <p:sp>
          <p:nvSpPr>
            <p:cNvPr id="89" name="Rounded Rectangle 88">
              <a:extLst>
                <a:ext uri="{FF2B5EF4-FFF2-40B4-BE49-F238E27FC236}">
                  <a16:creationId xmlns:a16="http://schemas.microsoft.com/office/drawing/2014/main" id="{D5F50793-746D-AA4E-90D3-A9B138BE5DD5}"/>
                </a:ext>
              </a:extLst>
            </p:cNvPr>
            <p:cNvSpPr/>
            <p:nvPr/>
          </p:nvSpPr>
          <p:spPr>
            <a:xfrm>
              <a:off x="2222910" y="1444197"/>
              <a:ext cx="2474355" cy="1686520"/>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任务派遣与数据资产内容生产工具</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54" name="Picture 53">
              <a:extLst>
                <a:ext uri="{FF2B5EF4-FFF2-40B4-BE49-F238E27FC236}">
                  <a16:creationId xmlns:a16="http://schemas.microsoft.com/office/drawing/2014/main" id="{A15DE340-7A5F-B849-887B-C7EF8A093DB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325245" y="1482254"/>
              <a:ext cx="1031195" cy="1031195"/>
            </a:xfrm>
            <a:prstGeom prst="rect">
              <a:avLst/>
            </a:prstGeom>
          </p:spPr>
        </p:pic>
        <p:pic>
          <p:nvPicPr>
            <p:cNvPr id="55" name="Picture 54">
              <a:extLst>
                <a:ext uri="{FF2B5EF4-FFF2-40B4-BE49-F238E27FC236}">
                  <a16:creationId xmlns:a16="http://schemas.microsoft.com/office/drawing/2014/main" id="{EE69EC7E-9105-7F45-968A-A1F4D4E8FBA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447552" y="1632688"/>
              <a:ext cx="833824" cy="833824"/>
            </a:xfrm>
            <a:prstGeom prst="rect">
              <a:avLst/>
            </a:prstGeom>
            <a:solidFill>
              <a:schemeClr val="bg1"/>
            </a:solidFill>
          </p:spPr>
        </p:pic>
      </p:grpSp>
      <p:cxnSp>
        <p:nvCxnSpPr>
          <p:cNvPr id="12" name="Straight Arrow Connector 11">
            <a:extLst>
              <a:ext uri="{FF2B5EF4-FFF2-40B4-BE49-F238E27FC236}">
                <a16:creationId xmlns:a16="http://schemas.microsoft.com/office/drawing/2014/main" id="{1E9E4275-94E2-CA41-B1AF-B4665981D010}"/>
              </a:ext>
            </a:extLst>
          </p:cNvPr>
          <p:cNvCxnSpPr>
            <a:stCxn id="54" idx="2"/>
            <a:endCxn id="40" idx="0"/>
          </p:cNvCxnSpPr>
          <p:nvPr/>
        </p:nvCxnSpPr>
        <p:spPr>
          <a:xfrm flipH="1">
            <a:off x="2983483" y="2559570"/>
            <a:ext cx="750713" cy="955133"/>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B8CD752D-0296-7547-9AA3-DB8F8278918D}"/>
              </a:ext>
            </a:extLst>
          </p:cNvPr>
          <p:cNvCxnSpPr>
            <a:cxnSpLocks/>
            <a:stCxn id="55" idx="2"/>
            <a:endCxn id="40" idx="0"/>
          </p:cNvCxnSpPr>
          <p:nvPr/>
        </p:nvCxnSpPr>
        <p:spPr>
          <a:xfrm>
            <a:off x="2757817" y="2512633"/>
            <a:ext cx="225666" cy="1002070"/>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F3B9E477-323A-6548-8FB6-10A08B232DCE}"/>
              </a:ext>
            </a:extLst>
          </p:cNvPr>
          <p:cNvCxnSpPr>
            <a:cxnSpLocks/>
            <a:stCxn id="40" idx="2"/>
            <a:endCxn id="80" idx="0"/>
          </p:cNvCxnSpPr>
          <p:nvPr/>
        </p:nvCxnSpPr>
        <p:spPr>
          <a:xfrm>
            <a:off x="2983483" y="4010597"/>
            <a:ext cx="554649" cy="783684"/>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A859A89F-DEE8-0046-9801-403E67B80527}"/>
              </a:ext>
            </a:extLst>
          </p:cNvPr>
          <p:cNvCxnSpPr>
            <a:cxnSpLocks/>
            <a:stCxn id="40" idx="1"/>
            <a:endCxn id="50" idx="3"/>
          </p:cNvCxnSpPr>
          <p:nvPr/>
        </p:nvCxnSpPr>
        <p:spPr>
          <a:xfrm flipH="1" flipV="1">
            <a:off x="1532893" y="3378245"/>
            <a:ext cx="1199852" cy="384405"/>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E884BC46-ACCE-2045-8513-BA42821B63D7}"/>
              </a:ext>
            </a:extLst>
          </p:cNvPr>
          <p:cNvCxnSpPr>
            <a:cxnSpLocks/>
            <a:stCxn id="33" idx="1"/>
            <a:endCxn id="40" idx="3"/>
          </p:cNvCxnSpPr>
          <p:nvPr/>
        </p:nvCxnSpPr>
        <p:spPr>
          <a:xfrm flipH="1">
            <a:off x="3234220" y="3729587"/>
            <a:ext cx="693905" cy="33063"/>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D4C3F82F-8DE1-C447-8596-84537496D033}"/>
              </a:ext>
            </a:extLst>
          </p:cNvPr>
          <p:cNvCxnSpPr>
            <a:cxnSpLocks/>
            <a:stCxn id="21" idx="1"/>
            <a:endCxn id="54" idx="3"/>
          </p:cNvCxnSpPr>
          <p:nvPr/>
        </p:nvCxnSpPr>
        <p:spPr>
          <a:xfrm flipH="1" flipV="1">
            <a:off x="4249793" y="2043973"/>
            <a:ext cx="1102683" cy="117343"/>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grpSp>
        <p:nvGrpSpPr>
          <p:cNvPr id="69" name="Group 68">
            <a:extLst>
              <a:ext uri="{FF2B5EF4-FFF2-40B4-BE49-F238E27FC236}">
                <a16:creationId xmlns:a16="http://schemas.microsoft.com/office/drawing/2014/main" id="{B3D0120E-A8D4-B445-BCAF-D51EE1610E59}"/>
              </a:ext>
            </a:extLst>
          </p:cNvPr>
          <p:cNvGrpSpPr/>
          <p:nvPr/>
        </p:nvGrpSpPr>
        <p:grpSpPr>
          <a:xfrm>
            <a:off x="4948090" y="1535534"/>
            <a:ext cx="2689658" cy="3615978"/>
            <a:chOff x="4948090" y="1535534"/>
            <a:chExt cx="2689658" cy="3615978"/>
          </a:xfrm>
        </p:grpSpPr>
        <p:pic>
          <p:nvPicPr>
            <p:cNvPr id="21" name="Picture 20">
              <a:extLst>
                <a:ext uri="{FF2B5EF4-FFF2-40B4-BE49-F238E27FC236}">
                  <a16:creationId xmlns:a16="http://schemas.microsoft.com/office/drawing/2014/main" id="{23FA9813-71BC-E64C-B51E-5648FD6D496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352476" y="1787275"/>
              <a:ext cx="1870204" cy="748081"/>
            </a:xfrm>
            <a:prstGeom prst="rect">
              <a:avLst/>
            </a:prstGeom>
          </p:spPr>
        </p:pic>
        <p:pic>
          <p:nvPicPr>
            <p:cNvPr id="67" name="Picture 66">
              <a:extLst>
                <a:ext uri="{FF2B5EF4-FFF2-40B4-BE49-F238E27FC236}">
                  <a16:creationId xmlns:a16="http://schemas.microsoft.com/office/drawing/2014/main" id="{E2D0782F-6D1E-344A-92E2-BCC11FE8ED79}"/>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5113754" y="3152953"/>
              <a:ext cx="2291391" cy="1501014"/>
            </a:xfrm>
            <a:prstGeom prst="rect">
              <a:avLst/>
            </a:prstGeom>
          </p:spPr>
        </p:pic>
        <p:sp>
          <p:nvSpPr>
            <p:cNvPr id="113" name="Rounded Rectangle 112">
              <a:extLst>
                <a:ext uri="{FF2B5EF4-FFF2-40B4-BE49-F238E27FC236}">
                  <a16:creationId xmlns:a16="http://schemas.microsoft.com/office/drawing/2014/main" id="{7572178B-FDD5-1E45-BA46-A21BD96FBC46}"/>
                </a:ext>
              </a:extLst>
            </p:cNvPr>
            <p:cNvSpPr/>
            <p:nvPr/>
          </p:nvSpPr>
          <p:spPr>
            <a:xfrm>
              <a:off x="4948090" y="1535534"/>
              <a:ext cx="2689658" cy="3615978"/>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公开的通证交易界面</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21" name="TextBox 120">
              <a:extLst>
                <a:ext uri="{FF2B5EF4-FFF2-40B4-BE49-F238E27FC236}">
                  <a16:creationId xmlns:a16="http://schemas.microsoft.com/office/drawing/2014/main" id="{0EA3924B-C928-A246-B663-205BFC1D6230}"/>
                </a:ext>
              </a:extLst>
            </p:cNvPr>
            <p:cNvSpPr txBox="1"/>
            <p:nvPr/>
          </p:nvSpPr>
          <p:spPr>
            <a:xfrm>
              <a:off x="5308858" y="3833912"/>
              <a:ext cx="182614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分布式资产交易所</a:t>
              </a:r>
              <a:endParaRPr kumimoji="0" 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cxnSp>
          <p:nvCxnSpPr>
            <p:cNvPr id="79" name="Straight Arrow Connector 78">
              <a:extLst>
                <a:ext uri="{FF2B5EF4-FFF2-40B4-BE49-F238E27FC236}">
                  <a16:creationId xmlns:a16="http://schemas.microsoft.com/office/drawing/2014/main" id="{8E7778CC-EE65-AA43-8066-60EFA2A82A46}"/>
                </a:ext>
              </a:extLst>
            </p:cNvPr>
            <p:cNvCxnSpPr>
              <a:cxnSpLocks/>
              <a:stCxn id="21" idx="2"/>
              <a:endCxn id="67" idx="0"/>
            </p:cNvCxnSpPr>
            <p:nvPr/>
          </p:nvCxnSpPr>
          <p:spPr>
            <a:xfrm flipH="1">
              <a:off x="6259450" y="2535356"/>
              <a:ext cx="28128" cy="617597"/>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grpSp>
      <p:cxnSp>
        <p:nvCxnSpPr>
          <p:cNvPr id="97" name="Straight Arrow Connector 96">
            <a:extLst>
              <a:ext uri="{FF2B5EF4-FFF2-40B4-BE49-F238E27FC236}">
                <a16:creationId xmlns:a16="http://schemas.microsoft.com/office/drawing/2014/main" id="{9C112EE2-DFE4-E947-A9A0-4D83E8B1A233}"/>
              </a:ext>
            </a:extLst>
          </p:cNvPr>
          <p:cNvCxnSpPr>
            <a:cxnSpLocks/>
            <a:stCxn id="33" idx="3"/>
            <a:endCxn id="21" idx="2"/>
          </p:cNvCxnSpPr>
          <p:nvPr/>
        </p:nvCxnSpPr>
        <p:spPr>
          <a:xfrm flipV="1">
            <a:off x="4417544" y="2535356"/>
            <a:ext cx="1870034" cy="1194231"/>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grpSp>
        <p:nvGrpSpPr>
          <p:cNvPr id="101" name="Group 100">
            <a:extLst>
              <a:ext uri="{FF2B5EF4-FFF2-40B4-BE49-F238E27FC236}">
                <a16:creationId xmlns:a16="http://schemas.microsoft.com/office/drawing/2014/main" id="{14368C75-8847-A349-A729-9DD7AB99913F}"/>
              </a:ext>
            </a:extLst>
          </p:cNvPr>
          <p:cNvGrpSpPr/>
          <p:nvPr/>
        </p:nvGrpSpPr>
        <p:grpSpPr>
          <a:xfrm>
            <a:off x="8660139" y="1649414"/>
            <a:ext cx="2689658" cy="3615978"/>
            <a:chOff x="4948090" y="1535534"/>
            <a:chExt cx="2689658" cy="3615978"/>
          </a:xfrm>
        </p:grpSpPr>
        <p:pic>
          <p:nvPicPr>
            <p:cNvPr id="102" name="Picture 101">
              <a:extLst>
                <a:ext uri="{FF2B5EF4-FFF2-40B4-BE49-F238E27FC236}">
                  <a16:creationId xmlns:a16="http://schemas.microsoft.com/office/drawing/2014/main" id="{FB6AE8E5-8A70-314A-9105-710481632E8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352476" y="1787275"/>
              <a:ext cx="1870204" cy="748081"/>
            </a:xfrm>
            <a:prstGeom prst="rect">
              <a:avLst/>
            </a:prstGeom>
          </p:spPr>
        </p:pic>
        <p:pic>
          <p:nvPicPr>
            <p:cNvPr id="103" name="Picture 102">
              <a:extLst>
                <a:ext uri="{FF2B5EF4-FFF2-40B4-BE49-F238E27FC236}">
                  <a16:creationId xmlns:a16="http://schemas.microsoft.com/office/drawing/2014/main" id="{BFEEE8BD-1418-0348-8F0D-A292A9C4D194}"/>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5113754" y="3152953"/>
              <a:ext cx="2291391" cy="1501014"/>
            </a:xfrm>
            <a:prstGeom prst="rect">
              <a:avLst/>
            </a:prstGeom>
          </p:spPr>
        </p:pic>
        <p:sp>
          <p:nvSpPr>
            <p:cNvPr id="105" name="Rounded Rectangle 104">
              <a:extLst>
                <a:ext uri="{FF2B5EF4-FFF2-40B4-BE49-F238E27FC236}">
                  <a16:creationId xmlns:a16="http://schemas.microsoft.com/office/drawing/2014/main" id="{14A0C963-D689-3042-BDB4-A8F1BF7E41C2}"/>
                </a:ext>
              </a:extLst>
            </p:cNvPr>
            <p:cNvSpPr/>
            <p:nvPr/>
          </p:nvSpPr>
          <p:spPr>
            <a:xfrm>
              <a:off x="4948090" y="1535534"/>
              <a:ext cx="2689658" cy="3615978"/>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公开的通证交易界面</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06" name="TextBox 105">
              <a:extLst>
                <a:ext uri="{FF2B5EF4-FFF2-40B4-BE49-F238E27FC236}">
                  <a16:creationId xmlns:a16="http://schemas.microsoft.com/office/drawing/2014/main" id="{CF0F5FCE-088D-0545-97AE-FEF70AC7CC8A}"/>
                </a:ext>
              </a:extLst>
            </p:cNvPr>
            <p:cNvSpPr txBox="1"/>
            <p:nvPr/>
          </p:nvSpPr>
          <p:spPr>
            <a:xfrm>
              <a:off x="5308858" y="3833912"/>
              <a:ext cx="182614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分布式资产交易所</a:t>
              </a:r>
              <a:endParaRPr kumimoji="0" 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cxnSp>
          <p:nvCxnSpPr>
            <p:cNvPr id="107" name="Straight Arrow Connector 106">
              <a:extLst>
                <a:ext uri="{FF2B5EF4-FFF2-40B4-BE49-F238E27FC236}">
                  <a16:creationId xmlns:a16="http://schemas.microsoft.com/office/drawing/2014/main" id="{392D6AF9-33B7-3244-93B2-C0402478C13D}"/>
                </a:ext>
              </a:extLst>
            </p:cNvPr>
            <p:cNvCxnSpPr>
              <a:cxnSpLocks/>
              <a:stCxn id="102" idx="2"/>
              <a:endCxn id="103" idx="0"/>
            </p:cNvCxnSpPr>
            <p:nvPr/>
          </p:nvCxnSpPr>
          <p:spPr>
            <a:xfrm flipH="1">
              <a:off x="6259450" y="2535356"/>
              <a:ext cx="28128" cy="617597"/>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grpSp>
      <p:sp>
        <p:nvSpPr>
          <p:cNvPr id="108" name="Rounded Rectangle 107">
            <a:extLst>
              <a:ext uri="{FF2B5EF4-FFF2-40B4-BE49-F238E27FC236}">
                <a16:creationId xmlns:a16="http://schemas.microsoft.com/office/drawing/2014/main" id="{5F1D0179-60A9-904F-A036-AB1E1FF67BED}"/>
              </a:ext>
            </a:extLst>
          </p:cNvPr>
          <p:cNvSpPr/>
          <p:nvPr/>
        </p:nvSpPr>
        <p:spPr>
          <a:xfrm>
            <a:off x="8343946" y="1306369"/>
            <a:ext cx="4549814" cy="5146479"/>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可信容器技术</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cxnSp>
        <p:nvCxnSpPr>
          <p:cNvPr id="110" name="Straight Arrow Connector 109">
            <a:extLst>
              <a:ext uri="{FF2B5EF4-FFF2-40B4-BE49-F238E27FC236}">
                <a16:creationId xmlns:a16="http://schemas.microsoft.com/office/drawing/2014/main" id="{066987BB-9660-0B45-8706-1A691951E0ED}"/>
              </a:ext>
            </a:extLst>
          </p:cNvPr>
          <p:cNvCxnSpPr>
            <a:cxnSpLocks/>
            <a:stCxn id="67" idx="3"/>
            <a:endCxn id="103" idx="1"/>
          </p:cNvCxnSpPr>
          <p:nvPr/>
        </p:nvCxnSpPr>
        <p:spPr>
          <a:xfrm>
            <a:off x="7405145" y="3903460"/>
            <a:ext cx="1420658" cy="113880"/>
          </a:xfrm>
          <a:prstGeom prst="straightConnector1">
            <a:avLst/>
          </a:prstGeom>
          <a:ln w="127000">
            <a:solidFill>
              <a:srgbClr val="FF0000">
                <a:alpha val="50000"/>
              </a:srgb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E77EF882-ABFB-6347-B1FF-FB3A3E4A5A5B}"/>
              </a:ext>
            </a:extLst>
          </p:cNvPr>
          <p:cNvCxnSpPr>
            <a:cxnSpLocks/>
            <a:stCxn id="21" idx="3"/>
            <a:endCxn id="102" idx="1"/>
          </p:cNvCxnSpPr>
          <p:nvPr/>
        </p:nvCxnSpPr>
        <p:spPr>
          <a:xfrm>
            <a:off x="7222680" y="2161316"/>
            <a:ext cx="1841845" cy="113880"/>
          </a:xfrm>
          <a:prstGeom prst="straightConnector1">
            <a:avLst/>
          </a:prstGeom>
          <a:ln w="127000">
            <a:solidFill>
              <a:srgbClr val="FF0000">
                <a:alpha val="50000"/>
              </a:srgbClr>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76" name="Group 75">
            <a:extLst>
              <a:ext uri="{FF2B5EF4-FFF2-40B4-BE49-F238E27FC236}">
                <a16:creationId xmlns:a16="http://schemas.microsoft.com/office/drawing/2014/main" id="{4DE37CAD-4A53-374F-8ED1-2E1C4B84ABB5}"/>
              </a:ext>
            </a:extLst>
          </p:cNvPr>
          <p:cNvGrpSpPr/>
          <p:nvPr/>
        </p:nvGrpSpPr>
        <p:grpSpPr>
          <a:xfrm>
            <a:off x="11477823" y="1649414"/>
            <a:ext cx="2049324" cy="4244393"/>
            <a:chOff x="11681917" y="1584907"/>
            <a:chExt cx="2049324" cy="4244393"/>
          </a:xfrm>
        </p:grpSpPr>
        <p:sp>
          <p:nvSpPr>
            <p:cNvPr id="128" name="Rounded Rectangle 127">
              <a:extLst>
                <a:ext uri="{FF2B5EF4-FFF2-40B4-BE49-F238E27FC236}">
                  <a16:creationId xmlns:a16="http://schemas.microsoft.com/office/drawing/2014/main" id="{A0C979C5-C911-8044-96A1-381C96F84577}"/>
                </a:ext>
              </a:extLst>
            </p:cNvPr>
            <p:cNvSpPr/>
            <p:nvPr/>
          </p:nvSpPr>
          <p:spPr>
            <a:xfrm>
              <a:off x="11681917" y="1584907"/>
              <a:ext cx="2049324" cy="4244393"/>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任务派遣与数据资产内容生产工具</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130" name="Picture 129">
              <a:extLst>
                <a:ext uri="{FF2B5EF4-FFF2-40B4-BE49-F238E27FC236}">
                  <a16:creationId xmlns:a16="http://schemas.microsoft.com/office/drawing/2014/main" id="{DAC7D845-2B73-EA4D-9F97-DFD9DE92B399}"/>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1873621" y="3288679"/>
              <a:ext cx="817487" cy="817487"/>
            </a:xfrm>
            <a:prstGeom prst="rect">
              <a:avLst/>
            </a:prstGeom>
            <a:solidFill>
              <a:schemeClr val="bg1"/>
            </a:solidFill>
          </p:spPr>
        </p:pic>
        <p:pic>
          <p:nvPicPr>
            <p:cNvPr id="131" name="Picture 130">
              <a:extLst>
                <a:ext uri="{FF2B5EF4-FFF2-40B4-BE49-F238E27FC236}">
                  <a16:creationId xmlns:a16="http://schemas.microsoft.com/office/drawing/2014/main" id="{B8E24C72-CE0C-434F-9692-A87151C4DC5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766766" y="2367054"/>
              <a:ext cx="1031195" cy="1031195"/>
            </a:xfrm>
            <a:prstGeom prst="rect">
              <a:avLst/>
            </a:prstGeom>
          </p:spPr>
        </p:pic>
        <p:pic>
          <p:nvPicPr>
            <p:cNvPr id="132" name="Picture 131">
              <a:extLst>
                <a:ext uri="{FF2B5EF4-FFF2-40B4-BE49-F238E27FC236}">
                  <a16:creationId xmlns:a16="http://schemas.microsoft.com/office/drawing/2014/main" id="{2AC33358-0B77-EF43-A1BF-4B87E7747625}"/>
                </a:ext>
              </a:extLst>
            </p:cNvPr>
            <p:cNvPicPr>
              <a:picLocks noChangeAspect="1"/>
            </p:cNvPicPr>
            <p:nvPr/>
          </p:nvPicPr>
          <p:blipFill>
            <a:blip r:embed="rId12"/>
            <a:stretch>
              <a:fillRect/>
            </a:stretch>
          </p:blipFill>
          <p:spPr>
            <a:xfrm>
              <a:off x="11823519" y="1888250"/>
              <a:ext cx="1625069" cy="546130"/>
            </a:xfrm>
            <a:prstGeom prst="rect">
              <a:avLst/>
            </a:prstGeom>
          </p:spPr>
        </p:pic>
        <p:pic>
          <p:nvPicPr>
            <p:cNvPr id="133" name="Picture 132">
              <a:extLst>
                <a:ext uri="{FF2B5EF4-FFF2-40B4-BE49-F238E27FC236}">
                  <a16:creationId xmlns:a16="http://schemas.microsoft.com/office/drawing/2014/main" id="{F40C2D48-333F-7346-848F-5FAD8F76ABB8}"/>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1873621" y="4245435"/>
              <a:ext cx="1736329" cy="522412"/>
            </a:xfrm>
            <a:prstGeom prst="rect">
              <a:avLst/>
            </a:prstGeom>
          </p:spPr>
        </p:pic>
      </p:grpSp>
      <p:pic>
        <p:nvPicPr>
          <p:cNvPr id="134" name="Picture 133">
            <a:extLst>
              <a:ext uri="{FF2B5EF4-FFF2-40B4-BE49-F238E27FC236}">
                <a16:creationId xmlns:a16="http://schemas.microsoft.com/office/drawing/2014/main" id="{C5B45901-FC71-1D42-8578-12B011B3811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0203003" y="5478527"/>
            <a:ext cx="1101737" cy="781699"/>
          </a:xfrm>
          <a:prstGeom prst="rect">
            <a:avLst/>
          </a:prstGeom>
        </p:spPr>
      </p:pic>
      <p:pic>
        <p:nvPicPr>
          <p:cNvPr id="135" name="Picture 2" descr="Image result for kibana screenshots">
            <a:hlinkClick r:id="rId14"/>
            <a:extLst>
              <a:ext uri="{FF2B5EF4-FFF2-40B4-BE49-F238E27FC236}">
                <a16:creationId xmlns:a16="http://schemas.microsoft.com/office/drawing/2014/main" id="{60B5C605-A3E6-5D4B-9BBB-A743A1D87CE9}"/>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489625" y="4777362"/>
            <a:ext cx="1695510" cy="946960"/>
          </a:xfrm>
          <a:prstGeom prst="rect">
            <a:avLst/>
          </a:prstGeom>
          <a:noFill/>
          <a:extLst>
            <a:ext uri="{909E8E84-426E-40DD-AFC4-6F175D3DCCD1}">
              <a14:hiddenFill xmlns:a14="http://schemas.microsoft.com/office/drawing/2010/main">
                <a:solidFill>
                  <a:srgbClr val="FFFFFF"/>
                </a:solidFill>
              </a14:hiddenFill>
            </a:ext>
          </a:extLst>
        </p:spPr>
      </p:pic>
      <p:cxnSp>
        <p:nvCxnSpPr>
          <p:cNvPr id="136" name="Straight Arrow Connector 135">
            <a:extLst>
              <a:ext uri="{FF2B5EF4-FFF2-40B4-BE49-F238E27FC236}">
                <a16:creationId xmlns:a16="http://schemas.microsoft.com/office/drawing/2014/main" id="{89E89DE8-6BF6-384A-8789-6B2EC9D27D54}"/>
              </a:ext>
            </a:extLst>
          </p:cNvPr>
          <p:cNvCxnSpPr>
            <a:cxnSpLocks/>
            <a:stCxn id="80" idx="1"/>
            <a:endCxn id="135" idx="3"/>
          </p:cNvCxnSpPr>
          <p:nvPr/>
        </p:nvCxnSpPr>
        <p:spPr>
          <a:xfrm flipH="1">
            <a:off x="2185135" y="5201309"/>
            <a:ext cx="634086" cy="49533"/>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031514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AEB6-85D6-E34E-AB9E-37D8CA88ADEA}"/>
              </a:ext>
            </a:extLst>
          </p:cNvPr>
          <p:cNvSpPr>
            <a:spLocks noGrp="1"/>
          </p:cNvSpPr>
          <p:nvPr>
            <p:ph idx="1"/>
          </p:nvPr>
        </p:nvSpPr>
        <p:spPr>
          <a:xfrm>
            <a:off x="1920088" y="3153623"/>
            <a:ext cx="9357512" cy="3314909"/>
          </a:xfrm>
        </p:spPr>
        <p:txBody>
          <a:bodyPr>
            <a:normAutofit/>
          </a:bodyPr>
          <a:lstStyle/>
          <a:p>
            <a:r>
              <a:rPr lang="zh-Hans" altLang="en-US" dirty="0"/>
              <a:t>任何有价值的数据，</a:t>
            </a:r>
            <a:r>
              <a:rPr lang="zh-TW" altLang="en-US" dirty="0"/>
              <a:t>均可由通证交易确权</a:t>
            </a:r>
            <a:endParaRPr lang="en-US" altLang="zh-TW" dirty="0"/>
          </a:p>
          <a:p>
            <a:r>
              <a:rPr lang="zh-Hans" altLang="en-US" dirty="0"/>
              <a:t>在可确权条件下，</a:t>
            </a:r>
            <a:r>
              <a:rPr lang="zh-TW" altLang="en-US" dirty="0"/>
              <a:t>进行不同程度的授权</a:t>
            </a:r>
            <a:endParaRPr lang="en-US" altLang="zh-TW" dirty="0"/>
          </a:p>
          <a:p>
            <a:pPr lvl="1"/>
            <a:r>
              <a:rPr lang="zh-TW" altLang="en-US" dirty="0"/>
              <a:t>买断</a:t>
            </a:r>
            <a:r>
              <a:rPr lang="zh-Hans" altLang="en-US" dirty="0"/>
              <a:t>：</a:t>
            </a:r>
            <a:r>
              <a:rPr lang="zh-TW" altLang="en-US" dirty="0"/>
              <a:t>无限时间的内容分享</a:t>
            </a:r>
            <a:r>
              <a:rPr lang="zh-Hans" altLang="en-US" dirty="0"/>
              <a:t>。</a:t>
            </a:r>
            <a:endParaRPr lang="en-US" altLang="zh-Hans" dirty="0"/>
          </a:p>
          <a:p>
            <a:pPr lvl="1"/>
            <a:r>
              <a:rPr lang="zh-TW" altLang="en-US" dirty="0"/>
              <a:t>租赁</a:t>
            </a:r>
            <a:r>
              <a:rPr lang="zh-Hans" altLang="en-US" dirty="0"/>
              <a:t>：</a:t>
            </a:r>
            <a:r>
              <a:rPr lang="zh-TW" altLang="en-US" dirty="0"/>
              <a:t>有限时间开放数据服务</a:t>
            </a:r>
            <a:endParaRPr lang="en-US" altLang="zh-TW" dirty="0"/>
          </a:p>
          <a:p>
            <a:pPr lvl="1"/>
            <a:r>
              <a:rPr lang="zh-TW" altLang="en-US" dirty="0"/>
              <a:t>转让</a:t>
            </a:r>
            <a:r>
              <a:rPr lang="zh-Hans" altLang="en-US" dirty="0"/>
              <a:t>：</a:t>
            </a:r>
            <a:r>
              <a:rPr lang="zh-TW" altLang="en-US" dirty="0"/>
              <a:t>让渡全网范围的命名权</a:t>
            </a:r>
            <a:endParaRPr lang="en-US" altLang="zh-TW" dirty="0"/>
          </a:p>
          <a:p>
            <a:pPr lvl="1"/>
            <a:r>
              <a:rPr lang="zh-Hans" altLang="en-US" dirty="0"/>
              <a:t>。。。</a:t>
            </a:r>
            <a:endParaRPr lang="en-US" altLang="zh-Hans" dirty="0"/>
          </a:p>
        </p:txBody>
      </p:sp>
      <p:sp>
        <p:nvSpPr>
          <p:cNvPr id="14" name="Content Placeholder 2">
            <a:extLst>
              <a:ext uri="{FF2B5EF4-FFF2-40B4-BE49-F238E27FC236}">
                <a16:creationId xmlns:a16="http://schemas.microsoft.com/office/drawing/2014/main" id="{13F3C752-3124-2646-AC05-45D1B4554862}"/>
              </a:ext>
            </a:extLst>
          </p:cNvPr>
          <p:cNvSpPr txBox="1">
            <a:spLocks/>
          </p:cNvSpPr>
          <p:nvPr/>
        </p:nvSpPr>
        <p:spPr>
          <a:xfrm>
            <a:off x="764498" y="2057402"/>
            <a:ext cx="10972800" cy="194982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bg1"/>
                </a:solidFill>
                <a:latin typeface="Weibei SC" charset="-122"/>
                <a:ea typeface="Weibei SC" charset="-122"/>
                <a:cs typeface="Weibei SC" charset="-122"/>
              </a:defRPr>
            </a:lvl1pPr>
            <a:lvl2pPr marL="742950" indent="-285750" algn="l" defTabSz="457200" rtl="0" eaLnBrk="1" latinLnBrk="0" hangingPunct="1">
              <a:spcBef>
                <a:spcPct val="20000"/>
              </a:spcBef>
              <a:buFont typeface="Arial"/>
              <a:buChar char="–"/>
              <a:defRPr sz="2800" kern="1200">
                <a:solidFill>
                  <a:schemeClr val="bg1"/>
                </a:solidFill>
                <a:latin typeface="Weibei SC" charset="-122"/>
                <a:ea typeface="Weibei SC" charset="-122"/>
                <a:cs typeface="Weibei SC" charset="-122"/>
              </a:defRPr>
            </a:lvl2pPr>
            <a:lvl3pPr marL="1143000" indent="-228600" algn="l" defTabSz="457200" rtl="0" eaLnBrk="1" latinLnBrk="0" hangingPunct="1">
              <a:spcBef>
                <a:spcPct val="20000"/>
              </a:spcBef>
              <a:buFont typeface="Arial"/>
              <a:buChar char="•"/>
              <a:defRPr sz="2400" kern="1200">
                <a:solidFill>
                  <a:schemeClr val="bg1"/>
                </a:solidFill>
                <a:latin typeface="Weibei SC" charset="-122"/>
                <a:ea typeface="Weibei SC" charset="-122"/>
                <a:cs typeface="Weibei SC" charset="-122"/>
              </a:defRPr>
            </a:lvl3pPr>
            <a:lvl4pPr marL="16002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4pPr>
            <a:lvl5pPr marL="20574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zh-Hans" altLang="en-US" sz="5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通证 </a:t>
            </a:r>
            <a:r>
              <a:rPr kumimoji="0" lang="en-US" altLang="zh-Hans" sz="5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a:t>
            </a:r>
            <a:r>
              <a:rPr kumimoji="0" lang="zh-Hans" altLang="en-US" sz="5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 身份</a:t>
            </a:r>
            <a:r>
              <a:rPr kumimoji="0" lang="en-US" altLang="zh-Hans" sz="5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a:t>
            </a:r>
            <a:r>
              <a:rPr kumimoji="0" lang="zh-Hans" altLang="en-US" sz="5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权限</a:t>
            </a:r>
            <a:r>
              <a:rPr kumimoji="0" lang="en-US" altLang="zh-Hans" sz="5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a:t>
            </a:r>
            <a:r>
              <a:rPr kumimoji="0" lang="zh-Hans" altLang="en-US" sz="5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内容 </a:t>
            </a:r>
            <a:endParaRPr kumimoji="0" lang="en-US" altLang="zh-Hans" sz="5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sp>
        <p:nvSpPr>
          <p:cNvPr id="4" name="Title 3">
            <a:extLst>
              <a:ext uri="{FF2B5EF4-FFF2-40B4-BE49-F238E27FC236}">
                <a16:creationId xmlns:a16="http://schemas.microsoft.com/office/drawing/2014/main" id="{BE91E4C3-C7A0-644C-9037-6F549A904EA1}"/>
              </a:ext>
            </a:extLst>
          </p:cNvPr>
          <p:cNvSpPr>
            <a:spLocks noGrp="1"/>
          </p:cNvSpPr>
          <p:nvPr>
            <p:ph type="title"/>
          </p:nvPr>
        </p:nvSpPr>
        <p:spPr/>
        <p:txBody>
          <a:bodyPr>
            <a:normAutofit/>
          </a:bodyPr>
          <a:lstStyle/>
          <a:p>
            <a:r>
              <a:rPr lang="zh-Hans" altLang="en-US" dirty="0">
                <a:latin typeface="STXinwei" panose="02010800040101010101" pitchFamily="2" charset="-122"/>
                <a:ea typeface="STXinwei" panose="02010800040101010101" pitchFamily="2" charset="-122"/>
              </a:rPr>
              <a:t>可信计算：对</a:t>
            </a:r>
            <a:r>
              <a:rPr lang="zh-TW" altLang="en-US" dirty="0">
                <a:latin typeface="STXinwei" panose="02010800040101010101" pitchFamily="2" charset="-122"/>
                <a:ea typeface="STXinwei" panose="02010800040101010101" pitchFamily="2" charset="-122"/>
              </a:rPr>
              <a:t>数字资产</a:t>
            </a:r>
            <a:r>
              <a:rPr lang="zh-Hans" altLang="en-US" dirty="0">
                <a:latin typeface="STXinwei" panose="02010800040101010101" pitchFamily="2" charset="-122"/>
                <a:ea typeface="STXinwei" panose="02010800040101010101" pitchFamily="2" charset="-122"/>
              </a:rPr>
              <a:t>确权与</a:t>
            </a:r>
            <a:r>
              <a:rPr lang="zh-TW" altLang="en-US" dirty="0">
                <a:latin typeface="STXinwei" panose="02010800040101010101" pitchFamily="2" charset="-122"/>
                <a:ea typeface="STXinwei" panose="02010800040101010101" pitchFamily="2" charset="-122"/>
              </a:rPr>
              <a:t>授权</a:t>
            </a:r>
            <a:endParaRPr lang="en-US"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9394033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B0DA02A-12B2-EF43-9754-05E436BB64D5}"/>
              </a:ext>
            </a:extLst>
          </p:cNvPr>
          <p:cNvGraphicFramePr>
            <a:graphicFrameLocks noGrp="1"/>
          </p:cNvGraphicFramePr>
          <p:nvPr>
            <p:extLst>
              <p:ext uri="{D42A27DB-BD31-4B8C-83A1-F6EECF244321}">
                <p14:modId xmlns:p14="http://schemas.microsoft.com/office/powerpoint/2010/main" val="1479811467"/>
              </p:ext>
            </p:extLst>
          </p:nvPr>
        </p:nvGraphicFramePr>
        <p:xfrm>
          <a:off x="508000" y="1219201"/>
          <a:ext cx="11257336" cy="5289905"/>
        </p:xfrm>
        <a:graphic>
          <a:graphicData uri="http://schemas.openxmlformats.org/drawingml/2006/table">
            <a:tbl>
              <a:tblPr firstRow="1" bandRow="1">
                <a:tableStyleId>{5C22544A-7EE6-4342-B048-85BDC9FD1C3A}</a:tableStyleId>
              </a:tblPr>
              <a:tblGrid>
                <a:gridCol w="3589867">
                  <a:extLst>
                    <a:ext uri="{9D8B030D-6E8A-4147-A177-3AD203B41FA5}">
                      <a16:colId xmlns:a16="http://schemas.microsoft.com/office/drawing/2014/main" val="20000"/>
                    </a:ext>
                  </a:extLst>
                </a:gridCol>
                <a:gridCol w="4233333">
                  <a:extLst>
                    <a:ext uri="{9D8B030D-6E8A-4147-A177-3AD203B41FA5}">
                      <a16:colId xmlns:a16="http://schemas.microsoft.com/office/drawing/2014/main" val="20001"/>
                    </a:ext>
                  </a:extLst>
                </a:gridCol>
                <a:gridCol w="3434136">
                  <a:extLst>
                    <a:ext uri="{9D8B030D-6E8A-4147-A177-3AD203B41FA5}">
                      <a16:colId xmlns:a16="http://schemas.microsoft.com/office/drawing/2014/main" val="20002"/>
                    </a:ext>
                  </a:extLst>
                </a:gridCol>
              </a:tblGrid>
              <a:tr h="796494">
                <a:tc>
                  <a:txBody>
                    <a:bodyPr/>
                    <a:lstStyle/>
                    <a:p>
                      <a:pPr algn="ctr"/>
                      <a:r>
                        <a:rPr lang="zh-CN" altLang="en-US" sz="3200" dirty="0">
                          <a:latin typeface="STXinwei" panose="02010800040101010101" pitchFamily="2" charset="-122"/>
                          <a:ea typeface="STXinwei" panose="02010800040101010101" pitchFamily="2" charset="-122"/>
                          <a:cs typeface="Weibei SC" charset="-122"/>
                        </a:rPr>
                        <a:t>数字资产</a:t>
                      </a:r>
                      <a:r>
                        <a:rPr lang="zh-TW" altLang="en-US" sz="3200" dirty="0">
                          <a:latin typeface="STXinwei" panose="02010800040101010101" pitchFamily="2" charset="-122"/>
                          <a:ea typeface="STXinwei" panose="02010800040101010101" pitchFamily="2" charset="-122"/>
                          <a:cs typeface="Weibei SC" charset="-122"/>
                        </a:rPr>
                        <a:t>容器</a:t>
                      </a:r>
                      <a:endParaRPr lang="en-US" sz="3200" dirty="0">
                        <a:latin typeface="STXinwei" panose="02010800040101010101" pitchFamily="2" charset="-122"/>
                        <a:ea typeface="STXinwei" panose="02010800040101010101" pitchFamily="2" charset="-122"/>
                        <a:cs typeface="Weibei SC" charset="-122"/>
                      </a:endParaRPr>
                    </a:p>
                  </a:txBody>
                  <a:tcPr anchor="ctr"/>
                </a:tc>
                <a:tc>
                  <a:txBody>
                    <a:bodyPr/>
                    <a:lstStyle/>
                    <a:p>
                      <a:pPr algn="ctr"/>
                      <a:r>
                        <a:rPr lang="zh-TW" altLang="en-US" sz="3200" dirty="0">
                          <a:latin typeface="STXinwei" panose="02010800040101010101" pitchFamily="2" charset="-122"/>
                          <a:ea typeface="STXinwei" panose="02010800040101010101" pitchFamily="2" charset="-122"/>
                          <a:cs typeface="Weibei SC" charset="-122"/>
                        </a:rPr>
                        <a:t>资产内容的变动</a:t>
                      </a:r>
                      <a:r>
                        <a:rPr lang="zh-Hans" altLang="en-US" sz="3200" dirty="0">
                          <a:latin typeface="STXinwei" panose="02010800040101010101" pitchFamily="2" charset="-122"/>
                          <a:ea typeface="STXinwei" panose="02010800040101010101" pitchFamily="2" charset="-122"/>
                          <a:cs typeface="Weibei SC" charset="-122"/>
                        </a:rPr>
                        <a:t> </a:t>
                      </a:r>
                      <a:endParaRPr lang="en-US" altLang="zh-Hans" sz="3200" dirty="0">
                        <a:latin typeface="STXinwei" panose="02010800040101010101" pitchFamily="2" charset="-122"/>
                        <a:ea typeface="STXinwei" panose="02010800040101010101" pitchFamily="2" charset="-122"/>
                        <a:cs typeface="Weibei SC" charset="-122"/>
                      </a:endParaRPr>
                    </a:p>
                    <a:p>
                      <a:pPr algn="ctr"/>
                      <a:r>
                        <a:rPr lang="zh-Hans" altLang="en-US" sz="2400" dirty="0">
                          <a:latin typeface="STXinwei" panose="02010800040101010101" pitchFamily="2" charset="-122"/>
                          <a:ea typeface="STXinwei" panose="02010800040101010101" pitchFamily="2" charset="-122"/>
                          <a:cs typeface="Weibei SC" charset="-122"/>
                        </a:rPr>
                        <a:t>（</a:t>
                      </a:r>
                      <a:r>
                        <a:rPr lang="zh-TW" altLang="en-US" sz="2400" dirty="0">
                          <a:latin typeface="STXinwei" panose="02010800040101010101" pitchFamily="2" charset="-122"/>
                          <a:ea typeface="STXinwei" panose="02010800040101010101" pitchFamily="2" charset="-122"/>
                          <a:cs typeface="Weibei SC" charset="-122"/>
                        </a:rPr>
                        <a:t>版本标签的通证化管理</a:t>
                      </a:r>
                      <a:r>
                        <a:rPr lang="zh-Hans" altLang="en-US" sz="2400" dirty="0">
                          <a:latin typeface="STXinwei" panose="02010800040101010101" pitchFamily="2" charset="-122"/>
                          <a:ea typeface="STXinwei" panose="02010800040101010101" pitchFamily="2" charset="-122"/>
                          <a:cs typeface="Weibei SC" charset="-122"/>
                        </a:rPr>
                        <a:t>）</a:t>
                      </a:r>
                      <a:endParaRPr lang="en-US" sz="3200" dirty="0">
                        <a:latin typeface="STXinwei" panose="02010800040101010101" pitchFamily="2" charset="-122"/>
                        <a:ea typeface="STXinwei" panose="02010800040101010101" pitchFamily="2" charset="-122"/>
                        <a:cs typeface="Weibei SC" charset="-122"/>
                      </a:endParaRPr>
                    </a:p>
                  </a:txBody>
                  <a:tcPr anchor="ctr"/>
                </a:tc>
                <a:tc>
                  <a:txBody>
                    <a:bodyPr/>
                    <a:lstStyle/>
                    <a:p>
                      <a:pPr algn="ctr"/>
                      <a:r>
                        <a:rPr lang="zh-CN" altLang="en-US" sz="3200" dirty="0">
                          <a:latin typeface="STXinwei" panose="02010800040101010101" pitchFamily="2" charset="-122"/>
                          <a:ea typeface="STXinwei" panose="02010800040101010101" pitchFamily="2" charset="-122"/>
                          <a:cs typeface="Weibei SC" charset="-122"/>
                        </a:rPr>
                        <a:t>支撑工具（</a:t>
                      </a:r>
                      <a:r>
                        <a:rPr lang="zh-TW" altLang="en-US" sz="3200" dirty="0">
                          <a:latin typeface="STXinwei" panose="02010800040101010101" pitchFamily="2" charset="-122"/>
                          <a:ea typeface="STXinwei" panose="02010800040101010101" pitchFamily="2" charset="-122"/>
                          <a:cs typeface="Weibei SC" charset="-122"/>
                        </a:rPr>
                        <a:t>案例</a:t>
                      </a:r>
                      <a:r>
                        <a:rPr lang="zh-CN" altLang="en-US" sz="3200" dirty="0">
                          <a:latin typeface="STXinwei" panose="02010800040101010101" pitchFamily="2" charset="-122"/>
                          <a:ea typeface="STXinwei" panose="02010800040101010101" pitchFamily="2" charset="-122"/>
                          <a:cs typeface="Weibei SC" charset="-122"/>
                        </a:rPr>
                        <a:t>）</a:t>
                      </a:r>
                      <a:endParaRPr lang="en-US" sz="3200" dirty="0">
                        <a:latin typeface="STXinwei" panose="02010800040101010101" pitchFamily="2" charset="-122"/>
                        <a:ea typeface="STXinwei" panose="02010800040101010101" pitchFamily="2" charset="-122"/>
                        <a:cs typeface="Weibei SC" charset="-122"/>
                      </a:endParaRPr>
                    </a:p>
                  </a:txBody>
                  <a:tcPr anchor="ctr"/>
                </a:tc>
                <a:extLst>
                  <a:ext uri="{0D108BD9-81ED-4DB2-BD59-A6C34878D82A}">
                    <a16:rowId xmlns:a16="http://schemas.microsoft.com/office/drawing/2014/main" val="10000"/>
                  </a:ext>
                </a:extLst>
              </a:tr>
              <a:tr h="796494">
                <a:tc>
                  <a:txBody>
                    <a:bodyPr/>
                    <a:lstStyle/>
                    <a:p>
                      <a:pPr algn="ctr"/>
                      <a:r>
                        <a:rPr lang="zh-CN" altLang="en-US" sz="2400" dirty="0">
                          <a:latin typeface="STXinwei" panose="02010800040101010101" pitchFamily="2" charset="-122"/>
                          <a:ea typeface="STXinwei" panose="02010800040101010101" pitchFamily="2" charset="-122"/>
                          <a:cs typeface="Weibei SC" charset="-122"/>
                        </a:rPr>
                        <a:t>文件</a:t>
                      </a:r>
                      <a:endParaRPr lang="en-US" sz="2400" dirty="0">
                        <a:latin typeface="STXinwei" panose="02010800040101010101" pitchFamily="2" charset="-122"/>
                        <a:ea typeface="STXinwei" panose="02010800040101010101" pitchFamily="2" charset="-122"/>
                        <a:cs typeface="Weibei SC" charset="-122"/>
                      </a:endParaRPr>
                    </a:p>
                  </a:txBody>
                  <a:tcPr anchor="ctr"/>
                </a:tc>
                <a:tc>
                  <a:txBody>
                    <a:bodyPr/>
                    <a:lstStyle/>
                    <a:p>
                      <a:pPr algn="ctr"/>
                      <a:r>
                        <a:rPr lang="zh-CN" altLang="en-US" sz="2400" dirty="0">
                          <a:latin typeface="STXinwei" panose="02010800040101010101" pitchFamily="2" charset="-122"/>
                          <a:ea typeface="STXinwei" panose="02010800040101010101" pitchFamily="2" charset="-122"/>
                          <a:cs typeface="Weibei SC" charset="-122"/>
                        </a:rPr>
                        <a:t>个人的内容创作与修订行为</a:t>
                      </a:r>
                      <a:endParaRPr lang="en-US" sz="2400" dirty="0">
                        <a:latin typeface="STXinwei" panose="02010800040101010101" pitchFamily="2" charset="-122"/>
                        <a:ea typeface="STXinwei" panose="02010800040101010101" pitchFamily="2" charset="-122"/>
                        <a:cs typeface="Weibei SC" charset="-122"/>
                      </a:endParaRPr>
                    </a:p>
                  </a:txBody>
                  <a:tcPr anchor="ctr"/>
                </a:tc>
                <a:tc>
                  <a:txBody>
                    <a:bodyPr/>
                    <a:lstStyle/>
                    <a:p>
                      <a:pPr algn="l"/>
                      <a:r>
                        <a:rPr lang="en-US" altLang="zh-CN" sz="2400" dirty="0" err="1">
                          <a:latin typeface="STXinwei" panose="02010800040101010101" pitchFamily="2" charset="-122"/>
                          <a:ea typeface="STXinwei" panose="02010800040101010101" pitchFamily="2" charset="-122"/>
                          <a:cs typeface="Weibei SC" charset="-122"/>
                        </a:rPr>
                        <a:t>MediaWiki</a:t>
                      </a:r>
                      <a:endParaRPr lang="en-US" sz="2400" dirty="0">
                        <a:latin typeface="STXinwei" panose="02010800040101010101" pitchFamily="2" charset="-122"/>
                        <a:ea typeface="STXinwei" panose="02010800040101010101" pitchFamily="2" charset="-122"/>
                        <a:cs typeface="Weibei SC" charset="-122"/>
                      </a:endParaRPr>
                    </a:p>
                  </a:txBody>
                  <a:tcPr anchor="ctr"/>
                </a:tc>
                <a:extLst>
                  <a:ext uri="{0D108BD9-81ED-4DB2-BD59-A6C34878D82A}">
                    <a16:rowId xmlns:a16="http://schemas.microsoft.com/office/drawing/2014/main" val="10001"/>
                  </a:ext>
                </a:extLst>
              </a:tr>
              <a:tr h="79649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STXinwei" panose="02010800040101010101" pitchFamily="2" charset="-122"/>
                          <a:ea typeface="STXinwei" panose="02010800040101010101" pitchFamily="2" charset="-122"/>
                          <a:cs typeface="Weibei SC" charset="-122"/>
                        </a:rPr>
                        <a:t>文件夹</a:t>
                      </a:r>
                      <a:endParaRPr lang="en-US" sz="2400" dirty="0">
                        <a:latin typeface="STXinwei" panose="02010800040101010101" pitchFamily="2" charset="-122"/>
                        <a:ea typeface="STXinwei" panose="02010800040101010101" pitchFamily="2" charset="-122"/>
                        <a:cs typeface="Weibei SC" charset="-122"/>
                      </a:endParaRPr>
                    </a:p>
                  </a:txBody>
                  <a:tcPr anchor="ctr"/>
                </a:tc>
                <a:tc>
                  <a:txBody>
                    <a:bodyPr/>
                    <a:lstStyle/>
                    <a:p>
                      <a:pPr algn="ctr"/>
                      <a:r>
                        <a:rPr lang="zh-TW" altLang="en-US" sz="2400" dirty="0">
                          <a:latin typeface="STXinwei" panose="02010800040101010101" pitchFamily="2" charset="-122"/>
                          <a:ea typeface="STXinwei" panose="02010800040101010101" pitchFamily="2" charset="-122"/>
                          <a:cs typeface="Weibei SC" charset="-122"/>
                        </a:rPr>
                        <a:t>文件内容与文件结构的变动</a:t>
                      </a:r>
                      <a:endParaRPr lang="en-US" sz="2400" dirty="0">
                        <a:latin typeface="STXinwei" panose="02010800040101010101" pitchFamily="2" charset="-122"/>
                        <a:ea typeface="STXinwei" panose="02010800040101010101" pitchFamily="2" charset="-122"/>
                        <a:cs typeface="Weibei SC" charset="-122"/>
                      </a:endParaRPr>
                    </a:p>
                  </a:txBody>
                  <a:tcPr anchor="ctr"/>
                </a:tc>
                <a:tc>
                  <a:txBody>
                    <a:bodyPr/>
                    <a:lstStyle/>
                    <a:p>
                      <a:pPr algn="l"/>
                      <a:r>
                        <a:rPr lang="en-US" sz="2400" dirty="0">
                          <a:latin typeface="STXinwei" panose="02010800040101010101" pitchFamily="2" charset="-122"/>
                          <a:ea typeface="STXinwei" panose="02010800040101010101" pitchFamily="2" charset="-122"/>
                          <a:cs typeface="Weibei SC" charset="-122"/>
                        </a:rPr>
                        <a:t>Git</a:t>
                      </a:r>
                    </a:p>
                  </a:txBody>
                  <a:tcPr anchor="ctr"/>
                </a:tc>
                <a:extLst>
                  <a:ext uri="{0D108BD9-81ED-4DB2-BD59-A6C34878D82A}">
                    <a16:rowId xmlns:a16="http://schemas.microsoft.com/office/drawing/2014/main" val="10002"/>
                  </a:ext>
                </a:extLst>
              </a:tr>
              <a:tr h="79649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STXinwei" panose="02010800040101010101" pitchFamily="2" charset="-122"/>
                          <a:ea typeface="STXinwei" panose="02010800040101010101" pitchFamily="2" charset="-122"/>
                          <a:cs typeface="Weibei SC" charset="-122"/>
                        </a:rPr>
                        <a:t>微服务</a:t>
                      </a:r>
                      <a:endParaRPr lang="en-US" sz="2400" dirty="0">
                        <a:latin typeface="STXinwei" panose="02010800040101010101" pitchFamily="2" charset="-122"/>
                        <a:ea typeface="STXinwei" panose="02010800040101010101" pitchFamily="2" charset="-122"/>
                        <a:cs typeface="Weibei SC" charset="-122"/>
                      </a:endParaRPr>
                    </a:p>
                  </a:txBody>
                  <a:tcPr anchor="ctr"/>
                </a:tc>
                <a:tc>
                  <a:txBody>
                    <a:bodyPr/>
                    <a:lstStyle/>
                    <a:p>
                      <a:pPr algn="ctr"/>
                      <a:r>
                        <a:rPr lang="zh-TW" altLang="en-US" sz="2400" dirty="0">
                          <a:latin typeface="STXinwei" panose="02010800040101010101" pitchFamily="2" charset="-122"/>
                          <a:ea typeface="STXinwei" panose="02010800040101010101" pitchFamily="2" charset="-122"/>
                          <a:cs typeface="Weibei SC" charset="-122"/>
                        </a:rPr>
                        <a:t>可执行代码的</a:t>
                      </a:r>
                      <a:r>
                        <a:rPr lang="zh-Hans" altLang="en-US" sz="2400" dirty="0">
                          <a:latin typeface="STXinwei" panose="02010800040101010101" pitchFamily="2" charset="-122"/>
                          <a:ea typeface="STXinwei" panose="02010800040101010101" pitchFamily="2" charset="-122"/>
                          <a:cs typeface="Weibei SC" charset="-122"/>
                        </a:rPr>
                        <a:t>（</a:t>
                      </a:r>
                      <a:r>
                        <a:rPr lang="zh-TW" altLang="en-US" sz="2400" dirty="0">
                          <a:latin typeface="STXinwei" panose="02010800040101010101" pitchFamily="2" charset="-122"/>
                          <a:ea typeface="STXinwei" panose="02010800040101010101" pitchFamily="2" charset="-122"/>
                          <a:cs typeface="Weibei SC" charset="-122"/>
                        </a:rPr>
                        <a:t>版本</a:t>
                      </a:r>
                      <a:r>
                        <a:rPr lang="zh-Hans" altLang="en-US" sz="2400" dirty="0">
                          <a:latin typeface="STXinwei" panose="02010800040101010101" pitchFamily="2" charset="-122"/>
                          <a:ea typeface="STXinwei" panose="02010800040101010101" pitchFamily="2" charset="-122"/>
                          <a:cs typeface="Weibei SC" charset="-122"/>
                        </a:rPr>
                        <a:t>）</a:t>
                      </a:r>
                      <a:r>
                        <a:rPr lang="zh-TW" altLang="en-US" sz="2400" dirty="0">
                          <a:latin typeface="STXinwei" panose="02010800040101010101" pitchFamily="2" charset="-122"/>
                          <a:ea typeface="STXinwei" panose="02010800040101010101" pitchFamily="2" charset="-122"/>
                          <a:cs typeface="Weibei SC" charset="-122"/>
                        </a:rPr>
                        <a:t>变动</a:t>
                      </a:r>
                      <a:endParaRPr lang="en-US" sz="2400" dirty="0">
                        <a:latin typeface="STXinwei" panose="02010800040101010101" pitchFamily="2" charset="-122"/>
                        <a:ea typeface="STXinwei" panose="02010800040101010101" pitchFamily="2" charset="-122"/>
                        <a:cs typeface="Weibei SC" charset="-122"/>
                      </a:endParaRPr>
                    </a:p>
                  </a:txBody>
                  <a:tcPr anchor="ctr"/>
                </a:tc>
                <a:tc>
                  <a:txBody>
                    <a:bodyPr/>
                    <a:lstStyle/>
                    <a:p>
                      <a:pPr algn="l"/>
                      <a:r>
                        <a:rPr lang="en-US" sz="2400" dirty="0">
                          <a:latin typeface="STXinwei" panose="02010800040101010101" pitchFamily="2" charset="-122"/>
                          <a:ea typeface="STXinwei" panose="02010800040101010101" pitchFamily="2" charset="-122"/>
                          <a:cs typeface="Weibei SC" charset="-122"/>
                        </a:rPr>
                        <a:t>Docker</a:t>
                      </a:r>
                    </a:p>
                  </a:txBody>
                  <a:tcPr anchor="ctr"/>
                </a:tc>
                <a:extLst>
                  <a:ext uri="{0D108BD9-81ED-4DB2-BD59-A6C34878D82A}">
                    <a16:rowId xmlns:a16="http://schemas.microsoft.com/office/drawing/2014/main" val="10003"/>
                  </a:ext>
                </a:extLst>
              </a:tr>
              <a:tr h="1132583">
                <a:tc>
                  <a:txBody>
                    <a:bodyPr/>
                    <a:lstStyle/>
                    <a:p>
                      <a:pPr algn="ctr"/>
                      <a:r>
                        <a:rPr lang="zh-CN" altLang="en-US" sz="2400" dirty="0">
                          <a:latin typeface="STXinwei" panose="02010800040101010101" pitchFamily="2" charset="-122"/>
                          <a:ea typeface="STXinwei" panose="02010800040101010101" pitchFamily="2" charset="-122"/>
                          <a:cs typeface="Weibei SC" charset="-122"/>
                        </a:rPr>
                        <a:t>系统配置信息与监控</a:t>
                      </a:r>
                      <a:endParaRPr lang="en-US" sz="2400" dirty="0">
                        <a:latin typeface="STXinwei" panose="02010800040101010101" pitchFamily="2" charset="-122"/>
                        <a:ea typeface="STXinwei" panose="02010800040101010101" pitchFamily="2" charset="-122"/>
                        <a:cs typeface="Weibei SC" charset="-122"/>
                      </a:endParaRPr>
                    </a:p>
                  </a:txBody>
                  <a:tcPr anchor="ctr"/>
                </a:tc>
                <a:tc>
                  <a:txBody>
                    <a:bodyPr/>
                    <a:lstStyle/>
                    <a:p>
                      <a:pPr algn="ctr"/>
                      <a:r>
                        <a:rPr lang="zh-CN" altLang="en-US" sz="2400" dirty="0">
                          <a:latin typeface="STXinwei" panose="02010800040101010101" pitchFamily="2" charset="-122"/>
                          <a:ea typeface="STXinwei" panose="02010800040101010101" pitchFamily="2" charset="-122"/>
                          <a:cs typeface="Weibei SC" charset="-122"/>
                        </a:rPr>
                        <a:t>计算服务的维护与持续发布（</a:t>
                      </a:r>
                      <a:r>
                        <a:rPr lang="en-US" altLang="zh-CN" sz="2400" dirty="0">
                          <a:latin typeface="STXinwei" panose="02010800040101010101" pitchFamily="2" charset="-122"/>
                          <a:ea typeface="STXinwei" panose="02010800040101010101" pitchFamily="2" charset="-122"/>
                          <a:cs typeface="Weibei SC" charset="-122"/>
                        </a:rPr>
                        <a:t>DevOps</a:t>
                      </a:r>
                      <a:r>
                        <a:rPr lang="zh-CN" altLang="en-US" sz="2400" dirty="0">
                          <a:latin typeface="STXinwei" panose="02010800040101010101" pitchFamily="2" charset="-122"/>
                          <a:ea typeface="STXinwei" panose="02010800040101010101" pitchFamily="2" charset="-122"/>
                          <a:cs typeface="Weibei SC" charset="-122"/>
                        </a:rPr>
                        <a:t>）</a:t>
                      </a:r>
                      <a:endParaRPr lang="en-US" sz="2400" dirty="0">
                        <a:latin typeface="STXinwei" panose="02010800040101010101" pitchFamily="2" charset="-122"/>
                        <a:ea typeface="STXinwei" panose="02010800040101010101" pitchFamily="2" charset="-122"/>
                        <a:cs typeface="Weibei SC" charset="-122"/>
                      </a:endParaRPr>
                    </a:p>
                  </a:txBody>
                  <a:tcPr anchor="ctr"/>
                </a:tc>
                <a:tc>
                  <a:txBody>
                    <a:bodyPr/>
                    <a:lstStyle/>
                    <a:p>
                      <a:pPr algn="l"/>
                      <a:r>
                        <a:rPr lang="en-US" sz="2400" dirty="0">
                          <a:latin typeface="STXinwei" panose="02010800040101010101" pitchFamily="2" charset="-122"/>
                          <a:ea typeface="STXinwei" panose="02010800040101010101" pitchFamily="2" charset="-122"/>
                          <a:cs typeface="Weibei SC" charset="-122"/>
                        </a:rPr>
                        <a:t>Kubernetes</a:t>
                      </a:r>
                    </a:p>
                  </a:txBody>
                  <a:tcPr anchor="ctr"/>
                </a:tc>
                <a:extLst>
                  <a:ext uri="{0D108BD9-81ED-4DB2-BD59-A6C34878D82A}">
                    <a16:rowId xmlns:a16="http://schemas.microsoft.com/office/drawing/2014/main" val="10004"/>
                  </a:ext>
                </a:extLst>
              </a:tr>
              <a:tr h="796494">
                <a:tc>
                  <a:txBody>
                    <a:bodyPr/>
                    <a:lstStyle/>
                    <a:p>
                      <a:pPr algn="ctr"/>
                      <a:r>
                        <a:rPr lang="zh-CN" altLang="en-US" sz="2400" baseline="0" dirty="0">
                          <a:latin typeface="STXinwei" panose="02010800040101010101" pitchFamily="2" charset="-122"/>
                          <a:ea typeface="STXinwei" panose="02010800040101010101" pitchFamily="2" charset="-122"/>
                          <a:cs typeface="Weibei SC" charset="-122"/>
                        </a:rPr>
                        <a:t>物理环境</a:t>
                      </a:r>
                      <a:endParaRPr lang="en-US" sz="2400" dirty="0">
                        <a:latin typeface="STXinwei" panose="02010800040101010101" pitchFamily="2" charset="-122"/>
                        <a:ea typeface="STXinwei" panose="02010800040101010101" pitchFamily="2" charset="-122"/>
                        <a:cs typeface="Weibei SC" charset="-122"/>
                      </a:endParaRPr>
                    </a:p>
                  </a:txBody>
                  <a:tcPr anchor="ctr"/>
                </a:tc>
                <a:tc>
                  <a:txBody>
                    <a:bodyPr/>
                    <a:lstStyle/>
                    <a:p>
                      <a:pPr algn="ctr"/>
                      <a:r>
                        <a:rPr lang="zh-CN" altLang="en-US" sz="2400" dirty="0">
                          <a:latin typeface="STXinwei" panose="02010800040101010101" pitchFamily="2" charset="-122"/>
                          <a:ea typeface="STXinwei" panose="02010800040101010101" pitchFamily="2" charset="-122"/>
                          <a:cs typeface="Weibei SC" charset="-122"/>
                        </a:rPr>
                        <a:t>特定</a:t>
                      </a:r>
                      <a:r>
                        <a:rPr lang="zh-TW" altLang="en-US" sz="2400" dirty="0">
                          <a:latin typeface="STXinwei" panose="02010800040101010101" pitchFamily="2" charset="-122"/>
                          <a:ea typeface="STXinwei" panose="02010800040101010101" pitchFamily="2" charset="-122"/>
                          <a:cs typeface="Weibei SC" charset="-122"/>
                        </a:rPr>
                        <a:t>时空</a:t>
                      </a:r>
                      <a:r>
                        <a:rPr lang="zh-CN" altLang="en-US" sz="2400" dirty="0">
                          <a:latin typeface="STXinwei" panose="02010800040101010101" pitchFamily="2" charset="-122"/>
                          <a:ea typeface="STXinwei" panose="02010800040101010101" pitchFamily="2" charset="-122"/>
                          <a:cs typeface="Weibei SC" charset="-122"/>
                        </a:rPr>
                        <a:t>场景的</a:t>
                      </a:r>
                      <a:r>
                        <a:rPr lang="zh-TW" altLang="en-US" sz="2400" dirty="0">
                          <a:latin typeface="STXinwei" panose="02010800040101010101" pitchFamily="2" charset="-122"/>
                          <a:ea typeface="STXinwei" panose="02010800040101010101" pitchFamily="2" charset="-122"/>
                          <a:cs typeface="Weibei SC" charset="-122"/>
                        </a:rPr>
                        <a:t>通证标签</a:t>
                      </a:r>
                      <a:endParaRPr lang="en-US" sz="2400" dirty="0">
                        <a:latin typeface="STXinwei" panose="02010800040101010101" pitchFamily="2" charset="-122"/>
                        <a:ea typeface="STXinwei" panose="02010800040101010101" pitchFamily="2" charset="-122"/>
                        <a:cs typeface="Weibei SC" charset="-122"/>
                      </a:endParaRPr>
                    </a:p>
                  </a:txBody>
                  <a:tcPr anchor="ctr"/>
                </a:tc>
                <a:tc>
                  <a:txBody>
                    <a:bodyPr/>
                    <a:lstStyle/>
                    <a:p>
                      <a:pPr algn="l"/>
                      <a:r>
                        <a:rPr lang="zh-TW" altLang="en-US" sz="2400" dirty="0">
                          <a:latin typeface="STXinwei" panose="02010800040101010101" pitchFamily="2" charset="-122"/>
                          <a:ea typeface="STXinwei" panose="02010800040101010101" pitchFamily="2" charset="-122"/>
                          <a:cs typeface="Weibei SC" charset="-122"/>
                        </a:rPr>
                        <a:t>数字化资产</a:t>
                      </a:r>
                      <a:endParaRPr lang="en-US" sz="2400" dirty="0">
                        <a:latin typeface="STXinwei" panose="02010800040101010101" pitchFamily="2" charset="-122"/>
                        <a:ea typeface="STXinwei" panose="02010800040101010101" pitchFamily="2" charset="-122"/>
                        <a:cs typeface="Weibei SC" charset="-122"/>
                      </a:endParaRPr>
                    </a:p>
                    <a:p>
                      <a:pPr algn="l"/>
                      <a:r>
                        <a:rPr lang="zh-TW" altLang="en-US" sz="2400" dirty="0">
                          <a:latin typeface="STXinwei" panose="02010800040101010101" pitchFamily="2" charset="-122"/>
                          <a:ea typeface="STXinwei" panose="02010800040101010101" pitchFamily="2" charset="-122"/>
                          <a:cs typeface="Weibei SC" charset="-122"/>
                        </a:rPr>
                        <a:t>的应用</a:t>
                      </a:r>
                      <a:r>
                        <a:rPr lang="zh-CN" altLang="en-US" sz="2400" dirty="0">
                          <a:latin typeface="STXinwei" panose="02010800040101010101" pitchFamily="2" charset="-122"/>
                          <a:ea typeface="STXinwei" panose="02010800040101010101" pitchFamily="2" charset="-122"/>
                          <a:cs typeface="Weibei SC" charset="-122"/>
                        </a:rPr>
                        <a:t>现场</a:t>
                      </a:r>
                      <a:endParaRPr lang="en-US" sz="2400" dirty="0">
                        <a:latin typeface="STXinwei" panose="02010800040101010101" pitchFamily="2" charset="-122"/>
                        <a:ea typeface="STXinwei" panose="02010800040101010101" pitchFamily="2" charset="-122"/>
                        <a:cs typeface="Weibei SC" charset="-122"/>
                      </a:endParaRPr>
                    </a:p>
                  </a:txBody>
                  <a:tcPr anchor="ctr"/>
                </a:tc>
                <a:extLst>
                  <a:ext uri="{0D108BD9-81ED-4DB2-BD59-A6C34878D82A}">
                    <a16:rowId xmlns:a16="http://schemas.microsoft.com/office/drawing/2014/main" val="10005"/>
                  </a:ext>
                </a:extLst>
              </a:tr>
            </a:tbl>
          </a:graphicData>
        </a:graphic>
      </p:graphicFrame>
      <p:sp>
        <p:nvSpPr>
          <p:cNvPr id="2" name="TextBox 1"/>
          <p:cNvSpPr txBox="1"/>
          <p:nvPr/>
        </p:nvSpPr>
        <p:spPr>
          <a:xfrm>
            <a:off x="3185379" y="274781"/>
            <a:ext cx="5827236" cy="769441"/>
          </a:xfrm>
          <a:prstGeom prst="rect">
            <a:avLst/>
          </a:prstGeom>
          <a:noFill/>
        </p:spPr>
        <p:txBody>
          <a:bodyPr wrap="none" rtlCol="0">
            <a:spAutoFit/>
          </a:bodyPr>
          <a:lstStyle/>
          <a:p>
            <a:pPr lvl="0" defTabSz="457200">
              <a:defRPr/>
            </a:pPr>
            <a:r>
              <a:rPr lang="zh-TW" altLang="en-US" sz="4400" dirty="0">
                <a:solidFill>
                  <a:prstClr val="white"/>
                </a:solidFill>
                <a:latin typeface="STXinwei" panose="02010800040101010101" pitchFamily="2" charset="-122"/>
                <a:ea typeface="STXinwei" panose="02010800040101010101" pitchFamily="2" charset="-122"/>
                <a:cs typeface="Weibei SC" charset="-122"/>
              </a:rPr>
              <a:t>容器技术的通证化方案</a:t>
            </a:r>
            <a:endParaRPr kumimoji="0" lang="en-U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Weibei SC" charset="-122"/>
            </a:endParaRPr>
          </a:p>
        </p:txBody>
      </p:sp>
      <p:grpSp>
        <p:nvGrpSpPr>
          <p:cNvPr id="11" name="Group 10">
            <a:extLst>
              <a:ext uri="{FF2B5EF4-FFF2-40B4-BE49-F238E27FC236}">
                <a16:creationId xmlns:a16="http://schemas.microsoft.com/office/drawing/2014/main" id="{48AA84E6-F9E2-7948-BB5D-55D41DA5161F}"/>
              </a:ext>
            </a:extLst>
          </p:cNvPr>
          <p:cNvGrpSpPr/>
          <p:nvPr/>
        </p:nvGrpSpPr>
        <p:grpSpPr>
          <a:xfrm>
            <a:off x="10190039" y="2177866"/>
            <a:ext cx="1178983" cy="4209203"/>
            <a:chOff x="10190039" y="1997242"/>
            <a:chExt cx="1178983" cy="4209203"/>
          </a:xfrm>
        </p:grpSpPr>
        <p:pic>
          <p:nvPicPr>
            <p:cNvPr id="6" name="Picture 5">
              <a:extLst>
                <a:ext uri="{FF2B5EF4-FFF2-40B4-BE49-F238E27FC236}">
                  <a16:creationId xmlns:a16="http://schemas.microsoft.com/office/drawing/2014/main" id="{28FF0B4E-F1C9-034F-A740-292E3AA154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14283" y="3659362"/>
              <a:ext cx="961869" cy="682461"/>
            </a:xfrm>
            <a:prstGeom prst="rect">
              <a:avLst/>
            </a:prstGeom>
          </p:spPr>
        </p:pic>
        <p:pic>
          <p:nvPicPr>
            <p:cNvPr id="8" name="Picture 7">
              <a:extLst>
                <a:ext uri="{FF2B5EF4-FFF2-40B4-BE49-F238E27FC236}">
                  <a16:creationId xmlns:a16="http://schemas.microsoft.com/office/drawing/2014/main" id="{55ABC89D-B287-3B47-9C9A-3162E38C0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8952" y="4601468"/>
              <a:ext cx="732533" cy="732533"/>
            </a:xfrm>
            <a:prstGeom prst="rect">
              <a:avLst/>
            </a:prstGeom>
          </p:spPr>
        </p:pic>
        <p:pic>
          <p:nvPicPr>
            <p:cNvPr id="3" name="Picture 2">
              <a:extLst>
                <a:ext uri="{FF2B5EF4-FFF2-40B4-BE49-F238E27FC236}">
                  <a16:creationId xmlns:a16="http://schemas.microsoft.com/office/drawing/2014/main" id="{C4F8E98E-1E8F-0446-BCC5-58D02F55A8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97578" y="5723656"/>
              <a:ext cx="763907" cy="482789"/>
            </a:xfrm>
            <a:prstGeom prst="rect">
              <a:avLst/>
            </a:prstGeom>
          </p:spPr>
        </p:pic>
        <p:pic>
          <p:nvPicPr>
            <p:cNvPr id="9" name="Picture 8">
              <a:extLst>
                <a:ext uri="{FF2B5EF4-FFF2-40B4-BE49-F238E27FC236}">
                  <a16:creationId xmlns:a16="http://schemas.microsoft.com/office/drawing/2014/main" id="{730B6AED-1491-1E4D-AD84-3048DC0F89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0039" y="2907394"/>
              <a:ext cx="1178983" cy="492323"/>
            </a:xfrm>
            <a:prstGeom prst="rect">
              <a:avLst/>
            </a:prstGeom>
          </p:spPr>
        </p:pic>
        <p:pic>
          <p:nvPicPr>
            <p:cNvPr id="10" name="Picture 9">
              <a:extLst>
                <a:ext uri="{FF2B5EF4-FFF2-40B4-BE49-F238E27FC236}">
                  <a16:creationId xmlns:a16="http://schemas.microsoft.com/office/drawing/2014/main" id="{0051AD3C-EB08-9342-8416-7C397D395F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49758" y="1997242"/>
              <a:ext cx="690917" cy="690917"/>
            </a:xfrm>
            <a:prstGeom prst="rect">
              <a:avLst/>
            </a:prstGeom>
          </p:spPr>
        </p:pic>
      </p:grpSp>
    </p:spTree>
    <p:extLst>
      <p:ext uri="{BB962C8B-B14F-4D97-AF65-F5344CB8AC3E}">
        <p14:creationId xmlns:p14="http://schemas.microsoft.com/office/powerpoint/2010/main" val="41177078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latin typeface="STXinwei" panose="02010800040101010101" pitchFamily="2" charset="-122"/>
                <a:ea typeface="STXinwei" panose="02010800040101010101" pitchFamily="2" charset="-122"/>
              </a:rPr>
              <a:t>容器技术与通证标准的结合</a:t>
            </a:r>
            <a:endParaRPr lang="en-US" altLang="zh-CN" dirty="0">
              <a:latin typeface="STXinwei" panose="02010800040101010101" pitchFamily="2" charset="-122"/>
              <a:ea typeface="STXinwei" panose="02010800040101010101" pitchFamily="2" charset="-122"/>
            </a:endParaRPr>
          </a:p>
        </p:txBody>
      </p:sp>
      <p:sp>
        <p:nvSpPr>
          <p:cNvPr id="4" name="Oval 3">
            <a:extLst>
              <a:ext uri="{FF2B5EF4-FFF2-40B4-BE49-F238E27FC236}">
                <a16:creationId xmlns:a16="http://schemas.microsoft.com/office/drawing/2014/main" id="{404FCD6A-B6EC-E34B-9FAE-62DD8378A171}"/>
              </a:ext>
            </a:extLst>
          </p:cNvPr>
          <p:cNvSpPr/>
          <p:nvPr/>
        </p:nvSpPr>
        <p:spPr>
          <a:xfrm>
            <a:off x="1596125" y="1918013"/>
            <a:ext cx="3412273" cy="3300761"/>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altLang="en-U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独立程序</a:t>
            </a:r>
            <a:endParaRPr kumimoji="0" lang="en-U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6" name="Oval 5">
            <a:extLst>
              <a:ext uri="{FF2B5EF4-FFF2-40B4-BE49-F238E27FC236}">
                <a16:creationId xmlns:a16="http://schemas.microsoft.com/office/drawing/2014/main" id="{15012F3A-D657-644C-A0D4-46475C5A2A6C}"/>
              </a:ext>
            </a:extLst>
          </p:cNvPr>
          <p:cNvSpPr/>
          <p:nvPr/>
        </p:nvSpPr>
        <p:spPr>
          <a:xfrm>
            <a:off x="7889357" y="1918013"/>
            <a:ext cx="3412273" cy="330076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altLang="en-US" sz="5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可重组</a:t>
            </a:r>
            <a:endParaRPr kumimoji="0" lang="en-US" altLang="zh-Hans" sz="5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5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工作流</a:t>
            </a:r>
            <a:endParaRPr kumimoji="0" lang="en-US" altLang="zh-Hans" sz="5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5" name="TextBox 4">
            <a:extLst>
              <a:ext uri="{FF2B5EF4-FFF2-40B4-BE49-F238E27FC236}">
                <a16:creationId xmlns:a16="http://schemas.microsoft.com/office/drawing/2014/main" id="{D9A9C266-8F1E-BC4F-B85F-AA6AEAAFE5B1}"/>
              </a:ext>
            </a:extLst>
          </p:cNvPr>
          <p:cNvSpPr txBox="1"/>
          <p:nvPr/>
        </p:nvSpPr>
        <p:spPr>
          <a:xfrm>
            <a:off x="642018" y="3060563"/>
            <a:ext cx="954107"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从</a:t>
            </a:r>
            <a:endParaRPr kumimoji="0" lang="en-US" sz="600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A0BB94CC-4121-FD41-99D1-BA079506B0A4}"/>
              </a:ext>
            </a:extLst>
          </p:cNvPr>
          <p:cNvSpPr txBox="1"/>
          <p:nvPr/>
        </p:nvSpPr>
        <p:spPr>
          <a:xfrm>
            <a:off x="5202382" y="3060563"/>
            <a:ext cx="2492990"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转换到</a:t>
            </a:r>
            <a:endParaRPr kumimoji="0" lang="en-US" sz="60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01111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TW" altLang="en-US" dirty="0">
                <a:latin typeface="STXinwei" panose="02010800040101010101" pitchFamily="2" charset="-122"/>
                <a:ea typeface="STXinwei" panose="02010800040101010101" pitchFamily="2" charset="-122"/>
              </a:rPr>
              <a:t>通过</a:t>
            </a:r>
            <a:r>
              <a:rPr lang="zh-Hans" altLang="en-US" dirty="0">
                <a:latin typeface="STXinwei" panose="02010800040101010101" pitchFamily="2" charset="-122"/>
                <a:ea typeface="STXinwei" panose="02010800040101010101" pitchFamily="2" charset="-122"/>
              </a:rPr>
              <a:t>工作流</a:t>
            </a:r>
            <a:r>
              <a:rPr lang="zh-TW" altLang="en-US" dirty="0">
                <a:latin typeface="STXinwei" panose="02010800040101010101" pitchFamily="2" charset="-122"/>
                <a:ea typeface="STXinwei" panose="02010800040101010101" pitchFamily="2" charset="-122"/>
              </a:rPr>
              <a:t>自动化运营数字资产</a:t>
            </a:r>
            <a:endParaRPr lang="zh-CN" altLang="en-US" dirty="0">
              <a:latin typeface="STXinwei" panose="02010800040101010101" pitchFamily="2" charset="-122"/>
              <a:ea typeface="STXinwei" panose="02010800040101010101" pitchFamily="2" charset="-122"/>
            </a:endParaRPr>
          </a:p>
        </p:txBody>
      </p:sp>
      <p:pic>
        <p:nvPicPr>
          <p:cNvPr id="34" name="Picture 33">
            <a:extLst>
              <a:ext uri="{FF2B5EF4-FFF2-40B4-BE49-F238E27FC236}">
                <a16:creationId xmlns:a16="http://schemas.microsoft.com/office/drawing/2014/main" id="{0D940460-3BE6-DE4E-8895-099BD956A665}"/>
              </a:ext>
            </a:extLst>
          </p:cNvPr>
          <p:cNvPicPr>
            <a:picLocks noChangeAspect="1"/>
          </p:cNvPicPr>
          <p:nvPr/>
        </p:nvPicPr>
        <p:blipFill>
          <a:blip r:embed="rId2"/>
          <a:stretch>
            <a:fillRect/>
          </a:stretch>
        </p:blipFill>
        <p:spPr>
          <a:xfrm>
            <a:off x="9751189" y="2844799"/>
            <a:ext cx="2125862" cy="1510807"/>
          </a:xfrm>
          <a:prstGeom prst="rect">
            <a:avLst/>
          </a:prstGeom>
        </p:spPr>
      </p:pic>
      <p:pic>
        <p:nvPicPr>
          <p:cNvPr id="3" name="Picture 2">
            <a:extLst>
              <a:ext uri="{FF2B5EF4-FFF2-40B4-BE49-F238E27FC236}">
                <a16:creationId xmlns:a16="http://schemas.microsoft.com/office/drawing/2014/main" id="{54EFC534-67D3-4146-954A-A0AC6C5EECC2}"/>
              </a:ext>
            </a:extLst>
          </p:cNvPr>
          <p:cNvPicPr>
            <a:picLocks noChangeAspect="1"/>
          </p:cNvPicPr>
          <p:nvPr/>
        </p:nvPicPr>
        <p:blipFill>
          <a:blip r:embed="rId3"/>
          <a:stretch>
            <a:fillRect/>
          </a:stretch>
        </p:blipFill>
        <p:spPr>
          <a:xfrm>
            <a:off x="3000333" y="1417638"/>
            <a:ext cx="6364628" cy="4362273"/>
          </a:xfrm>
          <a:prstGeom prst="rect">
            <a:avLst/>
          </a:prstGeom>
        </p:spPr>
      </p:pic>
      <p:pic>
        <p:nvPicPr>
          <p:cNvPr id="7" name="Picture 6">
            <a:extLst>
              <a:ext uri="{FF2B5EF4-FFF2-40B4-BE49-F238E27FC236}">
                <a16:creationId xmlns:a16="http://schemas.microsoft.com/office/drawing/2014/main" id="{DCDD9A6C-F418-1D40-A717-FA6C0B2E494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8531" y="1417638"/>
            <a:ext cx="2462091" cy="4377050"/>
          </a:xfrm>
          <a:prstGeom prst="rect">
            <a:avLst/>
          </a:prstGeom>
        </p:spPr>
      </p:pic>
    </p:spTree>
    <p:extLst>
      <p:ext uri="{BB962C8B-B14F-4D97-AF65-F5344CB8AC3E}">
        <p14:creationId xmlns:p14="http://schemas.microsoft.com/office/powerpoint/2010/main" val="3363451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92284" y="98557"/>
            <a:ext cx="8648521"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Weibei SC" charset="-122"/>
              </a:rPr>
              <a:t>目前已集成</a:t>
            </a:r>
            <a:r>
              <a:rPr kumimoji="0" lang="zh-Hans" altLang="en-U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Weibei SC" charset="-122"/>
              </a:rPr>
              <a:t>的微服务</a:t>
            </a:r>
            <a:r>
              <a:rPr kumimoji="0" lang="zh-TW" altLang="en-U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Weibei SC" charset="-122"/>
              </a:rPr>
              <a:t>计算</a:t>
            </a:r>
            <a:r>
              <a:rPr kumimoji="0" lang="zh-Hans" altLang="en-U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Weibei SC" charset="-122"/>
              </a:rPr>
              <a:t>“容器”</a:t>
            </a:r>
            <a:endParaRPr kumimoji="0" lang="en-U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Weibei SC" charset="-122"/>
            </a:endParaRPr>
          </a:p>
        </p:txBody>
      </p:sp>
      <p:pic>
        <p:nvPicPr>
          <p:cNvPr id="5" name="Picture 4">
            <a:extLst>
              <a:ext uri="{FF2B5EF4-FFF2-40B4-BE49-F238E27FC236}">
                <a16:creationId xmlns:a16="http://schemas.microsoft.com/office/drawing/2014/main" id="{F6DBA363-0DDD-F648-B2F3-DD546E05DCF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63969" y="1080690"/>
            <a:ext cx="8054333" cy="5390448"/>
          </a:xfrm>
          <a:prstGeom prst="rect">
            <a:avLst/>
          </a:prstGeom>
        </p:spPr>
      </p:pic>
      <p:pic>
        <p:nvPicPr>
          <p:cNvPr id="4" name="Picture 3">
            <a:extLst>
              <a:ext uri="{FF2B5EF4-FFF2-40B4-BE49-F238E27FC236}">
                <a16:creationId xmlns:a16="http://schemas.microsoft.com/office/drawing/2014/main" id="{C66531DD-A576-D740-8565-878A8D359037}"/>
              </a:ext>
            </a:extLst>
          </p:cNvPr>
          <p:cNvPicPr>
            <a:picLocks noChangeAspect="1"/>
          </p:cNvPicPr>
          <p:nvPr/>
        </p:nvPicPr>
        <p:blipFill>
          <a:blip r:embed="rId3"/>
          <a:stretch>
            <a:fillRect/>
          </a:stretch>
        </p:blipFill>
        <p:spPr>
          <a:xfrm>
            <a:off x="6771216" y="4404784"/>
            <a:ext cx="4361137" cy="2279046"/>
          </a:xfrm>
          <a:prstGeom prst="rect">
            <a:avLst/>
          </a:prstGeom>
        </p:spPr>
      </p:pic>
    </p:spTree>
    <p:extLst>
      <p:ext uri="{BB962C8B-B14F-4D97-AF65-F5344CB8AC3E}">
        <p14:creationId xmlns:p14="http://schemas.microsoft.com/office/powerpoint/2010/main" val="5993808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latin typeface="STXinwei" panose="02010800040101010101" pitchFamily="2" charset="-122"/>
                <a:ea typeface="STXinwei" panose="02010800040101010101" pitchFamily="2" charset="-122"/>
              </a:rPr>
              <a:t>可交易的数字</a:t>
            </a:r>
            <a:r>
              <a:rPr lang="zh-Hans" altLang="en-US" dirty="0">
                <a:latin typeface="STXinwei" panose="02010800040101010101" pitchFamily="2" charset="-122"/>
                <a:ea typeface="STXinwei" panose="02010800040101010101" pitchFamily="2" charset="-122"/>
              </a:rPr>
              <a:t>资产</a:t>
            </a:r>
            <a:r>
              <a:rPr lang="zh-TW" altLang="en-US" dirty="0">
                <a:latin typeface="STXinwei" panose="02010800040101010101" pitchFamily="2" charset="-122"/>
                <a:ea typeface="STXinwei" panose="02010800040101010101" pitchFamily="2" charset="-122"/>
              </a:rPr>
              <a:t>容器</a:t>
            </a:r>
            <a:endParaRPr lang="en-US" altLang="zh-CN" dirty="0">
              <a:latin typeface="STXinwei" panose="02010800040101010101" pitchFamily="2" charset="-122"/>
              <a:ea typeface="STXinwei" panose="02010800040101010101" pitchFamily="2" charset="-122"/>
            </a:endParaRPr>
          </a:p>
        </p:txBody>
      </p:sp>
      <p:sp>
        <p:nvSpPr>
          <p:cNvPr id="31" name="Content Placeholder 2"/>
          <p:cNvSpPr>
            <a:spLocks noGrp="1"/>
          </p:cNvSpPr>
          <p:nvPr>
            <p:ph idx="1"/>
          </p:nvPr>
        </p:nvSpPr>
        <p:spPr>
          <a:xfrm>
            <a:off x="580796" y="1902508"/>
            <a:ext cx="11156502" cy="3368739"/>
          </a:xfrm>
        </p:spPr>
        <p:txBody>
          <a:bodyPr>
            <a:normAutofit fontScale="92500"/>
          </a:bodyPr>
          <a:lstStyle/>
          <a:p>
            <a:r>
              <a:rPr lang="zh-TW" altLang="en-US" sz="4000" dirty="0"/>
              <a:t>为技术小白配置的微服务软件包</a:t>
            </a:r>
            <a:endParaRPr lang="en-US" altLang="zh-TW" sz="4000" dirty="0"/>
          </a:p>
          <a:p>
            <a:pPr lvl="1"/>
            <a:r>
              <a:rPr lang="zh-TW" altLang="en-US" sz="3600" dirty="0"/>
              <a:t>对技术弱势群体提供</a:t>
            </a:r>
            <a:r>
              <a:rPr lang="zh-Hans" altLang="en-US" sz="3600" dirty="0"/>
              <a:t>“</a:t>
            </a:r>
            <a:r>
              <a:rPr lang="zh-TW" altLang="en-US" sz="3600" dirty="0"/>
              <a:t>微服务化</a:t>
            </a:r>
            <a:r>
              <a:rPr lang="zh-Hans" altLang="en-US" sz="3600" dirty="0"/>
              <a:t>”</a:t>
            </a:r>
            <a:r>
              <a:rPr lang="zh-TW" altLang="en-US" sz="3600" dirty="0"/>
              <a:t>的数据资产管理方案</a:t>
            </a:r>
            <a:endParaRPr lang="en-US" altLang="zh-TW" sz="3600" dirty="0"/>
          </a:p>
          <a:p>
            <a:pPr lvl="1"/>
            <a:r>
              <a:rPr lang="zh-TW" altLang="en-US" sz="3600" dirty="0"/>
              <a:t>将</a:t>
            </a:r>
            <a:r>
              <a:rPr lang="zh-Hans" altLang="en-US" sz="3600" dirty="0"/>
              <a:t>“</a:t>
            </a:r>
            <a:r>
              <a:rPr lang="zh-TW" altLang="en-US" sz="3600" dirty="0"/>
              <a:t>微服务</a:t>
            </a:r>
            <a:r>
              <a:rPr lang="zh-Hans" altLang="en-US" sz="3600" dirty="0"/>
              <a:t>”</a:t>
            </a:r>
            <a:r>
              <a:rPr lang="zh-TW" altLang="en-US" sz="3600" dirty="0"/>
              <a:t>的软件功能</a:t>
            </a:r>
            <a:r>
              <a:rPr lang="zh-Hans" altLang="en-US" sz="3600" dirty="0"/>
              <a:t>、</a:t>
            </a:r>
            <a:r>
              <a:rPr lang="zh-TW" altLang="en-US" sz="3600" dirty="0"/>
              <a:t>配置信息</a:t>
            </a:r>
            <a:r>
              <a:rPr lang="zh-Hans" altLang="en-US" sz="3600" dirty="0"/>
              <a:t>、</a:t>
            </a:r>
            <a:r>
              <a:rPr lang="zh-TW" altLang="en-US" sz="3600" dirty="0"/>
              <a:t>运行数据内容分别地标示为可交易的通证</a:t>
            </a:r>
            <a:endParaRPr lang="en-US" altLang="zh-TW" sz="3600" dirty="0"/>
          </a:p>
          <a:p>
            <a:pPr lvl="1"/>
            <a:r>
              <a:rPr lang="zh-TW" altLang="en-US" sz="3600" dirty="0"/>
              <a:t>提供数字资产交易的人机界面与数据转化运行机制</a:t>
            </a:r>
            <a:endParaRPr lang="en-US" altLang="zh-TW" sz="3600" dirty="0"/>
          </a:p>
        </p:txBody>
      </p:sp>
    </p:spTree>
    <p:extLst>
      <p:ext uri="{BB962C8B-B14F-4D97-AF65-F5344CB8AC3E}">
        <p14:creationId xmlns:p14="http://schemas.microsoft.com/office/powerpoint/2010/main" val="19979541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TW" altLang="en-US" dirty="0">
                <a:latin typeface="STXinwei" panose="02010800040101010101" pitchFamily="2" charset="-122"/>
                <a:ea typeface="STXinwei" panose="02010800040101010101" pitchFamily="2" charset="-122"/>
              </a:rPr>
              <a:t>统一化的</a:t>
            </a:r>
            <a:r>
              <a:rPr lang="zh-Hans" altLang="en-US" dirty="0">
                <a:latin typeface="STXinwei" panose="02010800040101010101" pitchFamily="2" charset="-122"/>
                <a:ea typeface="STXinwei" panose="02010800040101010101" pitchFamily="2" charset="-122"/>
              </a:rPr>
              <a:t>（</a:t>
            </a:r>
            <a:r>
              <a:rPr lang="zh-TW" altLang="en-US" dirty="0">
                <a:latin typeface="STXinwei" panose="02010800040101010101" pitchFamily="2" charset="-122"/>
                <a:ea typeface="STXinwei" panose="02010800040101010101" pitchFamily="2" charset="-122"/>
              </a:rPr>
              <a:t>数字资产</a:t>
            </a:r>
            <a:r>
              <a:rPr lang="zh-Hans" altLang="en-US" dirty="0">
                <a:latin typeface="STXinwei" panose="02010800040101010101" pitchFamily="2" charset="-122"/>
                <a:ea typeface="STXinwei" panose="02010800040101010101" pitchFamily="2" charset="-122"/>
              </a:rPr>
              <a:t>）</a:t>
            </a:r>
            <a:r>
              <a:rPr lang="zh-TW" altLang="en-US" dirty="0">
                <a:latin typeface="STXinwei" panose="02010800040101010101" pitchFamily="2" charset="-122"/>
                <a:ea typeface="STXinwei" panose="02010800040101010101" pitchFamily="2" charset="-122"/>
              </a:rPr>
              <a:t>通证</a:t>
            </a:r>
            <a:r>
              <a:rPr lang="zh-Hans" altLang="en-US" dirty="0">
                <a:latin typeface="STXinwei" panose="02010800040101010101" pitchFamily="2" charset="-122"/>
                <a:ea typeface="STXinwei" panose="02010800040101010101" pitchFamily="2" charset="-122"/>
              </a:rPr>
              <a:t>流</a:t>
            </a:r>
            <a:r>
              <a:rPr lang="zh-TW" altLang="en-US" dirty="0">
                <a:latin typeface="STXinwei" panose="02010800040101010101" pitchFamily="2" charset="-122"/>
                <a:ea typeface="STXinwei" panose="02010800040101010101" pitchFamily="2" charset="-122"/>
              </a:rPr>
              <a:t>通市场</a:t>
            </a:r>
            <a:endParaRPr lang="zh-CN" altLang="en-US" dirty="0">
              <a:latin typeface="STXinwei" panose="02010800040101010101" pitchFamily="2" charset="-122"/>
              <a:ea typeface="STXinwei" panose="02010800040101010101" pitchFamily="2" charset="-122"/>
            </a:endParaRPr>
          </a:p>
        </p:txBody>
      </p:sp>
      <p:cxnSp>
        <p:nvCxnSpPr>
          <p:cNvPr id="110" name="Straight Arrow Connector 109">
            <a:extLst>
              <a:ext uri="{FF2B5EF4-FFF2-40B4-BE49-F238E27FC236}">
                <a16:creationId xmlns:a16="http://schemas.microsoft.com/office/drawing/2014/main" id="{066987BB-9660-0B45-8706-1A691951E0ED}"/>
              </a:ext>
            </a:extLst>
          </p:cNvPr>
          <p:cNvCxnSpPr>
            <a:cxnSpLocks/>
            <a:stCxn id="67" idx="3"/>
            <a:endCxn id="103" idx="1"/>
          </p:cNvCxnSpPr>
          <p:nvPr/>
        </p:nvCxnSpPr>
        <p:spPr>
          <a:xfrm>
            <a:off x="4876213" y="2906562"/>
            <a:ext cx="1578327" cy="1181718"/>
          </a:xfrm>
          <a:prstGeom prst="straightConnector1">
            <a:avLst/>
          </a:prstGeom>
          <a:ln w="63500">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26" name="Group 25">
            <a:extLst>
              <a:ext uri="{FF2B5EF4-FFF2-40B4-BE49-F238E27FC236}">
                <a16:creationId xmlns:a16="http://schemas.microsoft.com/office/drawing/2014/main" id="{D99CAC90-930C-A649-88CE-873EFBD7A3BF}"/>
              </a:ext>
            </a:extLst>
          </p:cNvPr>
          <p:cNvGrpSpPr/>
          <p:nvPr/>
        </p:nvGrpSpPr>
        <p:grpSpPr>
          <a:xfrm>
            <a:off x="6008817" y="1420813"/>
            <a:ext cx="5355060" cy="5146479"/>
            <a:chOff x="6337773" y="1420813"/>
            <a:chExt cx="5355060" cy="5146479"/>
          </a:xfrm>
        </p:grpSpPr>
        <p:grpSp>
          <p:nvGrpSpPr>
            <p:cNvPr id="101" name="Group 100">
              <a:extLst>
                <a:ext uri="{FF2B5EF4-FFF2-40B4-BE49-F238E27FC236}">
                  <a16:creationId xmlns:a16="http://schemas.microsoft.com/office/drawing/2014/main" id="{14368C75-8847-A349-A729-9DD7AB99913F}"/>
                </a:ext>
              </a:extLst>
            </p:cNvPr>
            <p:cNvGrpSpPr/>
            <p:nvPr/>
          </p:nvGrpSpPr>
          <p:grpSpPr>
            <a:xfrm>
              <a:off x="6617832" y="1720354"/>
              <a:ext cx="2689658" cy="3615978"/>
              <a:chOff x="4948090" y="1535534"/>
              <a:chExt cx="2689658" cy="3615978"/>
            </a:xfrm>
          </p:grpSpPr>
          <p:pic>
            <p:nvPicPr>
              <p:cNvPr id="102" name="Picture 101">
                <a:extLst>
                  <a:ext uri="{FF2B5EF4-FFF2-40B4-BE49-F238E27FC236}">
                    <a16:creationId xmlns:a16="http://schemas.microsoft.com/office/drawing/2014/main" id="{FB6AE8E5-8A70-314A-9105-710481632E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52476" y="1787275"/>
                <a:ext cx="1870204" cy="748081"/>
              </a:xfrm>
              <a:prstGeom prst="rect">
                <a:avLst/>
              </a:prstGeom>
            </p:spPr>
          </p:pic>
          <p:pic>
            <p:nvPicPr>
              <p:cNvPr id="103" name="Picture 102">
                <a:extLst>
                  <a:ext uri="{FF2B5EF4-FFF2-40B4-BE49-F238E27FC236}">
                    <a16:creationId xmlns:a16="http://schemas.microsoft.com/office/drawing/2014/main" id="{BFEEE8BD-1418-0348-8F0D-A292A9C4D19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113754" y="3152953"/>
                <a:ext cx="2291391" cy="1501014"/>
              </a:xfrm>
              <a:prstGeom prst="rect">
                <a:avLst/>
              </a:prstGeom>
            </p:spPr>
          </p:pic>
          <p:sp>
            <p:nvSpPr>
              <p:cNvPr id="105" name="Rounded Rectangle 104">
                <a:extLst>
                  <a:ext uri="{FF2B5EF4-FFF2-40B4-BE49-F238E27FC236}">
                    <a16:creationId xmlns:a16="http://schemas.microsoft.com/office/drawing/2014/main" id="{14A0C963-D689-3042-BDB4-A8F1BF7E41C2}"/>
                  </a:ext>
                </a:extLst>
              </p:cNvPr>
              <p:cNvSpPr/>
              <p:nvPr/>
            </p:nvSpPr>
            <p:spPr>
              <a:xfrm>
                <a:off x="4948090" y="1535534"/>
                <a:ext cx="2689658" cy="3615978"/>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公开的通证交易界面</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06" name="TextBox 105">
                <a:extLst>
                  <a:ext uri="{FF2B5EF4-FFF2-40B4-BE49-F238E27FC236}">
                    <a16:creationId xmlns:a16="http://schemas.microsoft.com/office/drawing/2014/main" id="{CF0F5FCE-088D-0545-97AE-FEF70AC7CC8A}"/>
                  </a:ext>
                </a:extLst>
              </p:cNvPr>
              <p:cNvSpPr txBox="1"/>
              <p:nvPr/>
            </p:nvSpPr>
            <p:spPr>
              <a:xfrm>
                <a:off x="5308858" y="3833912"/>
                <a:ext cx="182614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分布式资产交易所</a:t>
                </a:r>
                <a:endParaRPr kumimoji="0" 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cxnSp>
            <p:nvCxnSpPr>
              <p:cNvPr id="107" name="Straight Arrow Connector 106">
                <a:extLst>
                  <a:ext uri="{FF2B5EF4-FFF2-40B4-BE49-F238E27FC236}">
                    <a16:creationId xmlns:a16="http://schemas.microsoft.com/office/drawing/2014/main" id="{392D6AF9-33B7-3244-93B2-C0402478C13D}"/>
                  </a:ext>
                </a:extLst>
              </p:cNvPr>
              <p:cNvCxnSpPr>
                <a:cxnSpLocks/>
                <a:stCxn id="102" idx="2"/>
                <a:endCxn id="103" idx="0"/>
              </p:cNvCxnSpPr>
              <p:nvPr/>
            </p:nvCxnSpPr>
            <p:spPr>
              <a:xfrm flipH="1">
                <a:off x="6259450" y="2535356"/>
                <a:ext cx="28128" cy="617597"/>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
          <p:nvSpPr>
            <p:cNvPr id="108" name="Rounded Rectangle 107">
              <a:extLst>
                <a:ext uri="{FF2B5EF4-FFF2-40B4-BE49-F238E27FC236}">
                  <a16:creationId xmlns:a16="http://schemas.microsoft.com/office/drawing/2014/main" id="{5F1D0179-60A9-904F-A036-AB1E1FF67BED}"/>
                </a:ext>
              </a:extLst>
            </p:cNvPr>
            <p:cNvSpPr/>
            <p:nvPr/>
          </p:nvSpPr>
          <p:spPr>
            <a:xfrm>
              <a:off x="6337773" y="1420813"/>
              <a:ext cx="5355060" cy="5146479"/>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可信容器技术</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nvGrpSpPr>
            <p:cNvPr id="76" name="Group 75">
              <a:extLst>
                <a:ext uri="{FF2B5EF4-FFF2-40B4-BE49-F238E27FC236}">
                  <a16:creationId xmlns:a16="http://schemas.microsoft.com/office/drawing/2014/main" id="{4DE37CAD-4A53-374F-8ED1-2E1C4B84ABB5}"/>
                </a:ext>
              </a:extLst>
            </p:cNvPr>
            <p:cNvGrpSpPr/>
            <p:nvPr/>
          </p:nvGrpSpPr>
          <p:grpSpPr>
            <a:xfrm>
              <a:off x="9435516" y="1720354"/>
              <a:ext cx="2049324" cy="4244393"/>
              <a:chOff x="11681917" y="1584907"/>
              <a:chExt cx="2049324" cy="4244393"/>
            </a:xfrm>
          </p:grpSpPr>
          <p:sp>
            <p:nvSpPr>
              <p:cNvPr id="128" name="Rounded Rectangle 127">
                <a:extLst>
                  <a:ext uri="{FF2B5EF4-FFF2-40B4-BE49-F238E27FC236}">
                    <a16:creationId xmlns:a16="http://schemas.microsoft.com/office/drawing/2014/main" id="{A0C979C5-C911-8044-96A1-381C96F84577}"/>
                  </a:ext>
                </a:extLst>
              </p:cNvPr>
              <p:cNvSpPr/>
              <p:nvPr/>
            </p:nvSpPr>
            <p:spPr>
              <a:xfrm>
                <a:off x="11681917" y="1584907"/>
                <a:ext cx="2049324" cy="4244393"/>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任务派遣与数据资产内容生产工具</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130" name="Picture 129">
                <a:extLst>
                  <a:ext uri="{FF2B5EF4-FFF2-40B4-BE49-F238E27FC236}">
                    <a16:creationId xmlns:a16="http://schemas.microsoft.com/office/drawing/2014/main" id="{DAC7D845-2B73-EA4D-9F97-DFD9DE92B39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73621" y="3288679"/>
                <a:ext cx="817487" cy="817487"/>
              </a:xfrm>
              <a:prstGeom prst="rect">
                <a:avLst/>
              </a:prstGeom>
              <a:solidFill>
                <a:schemeClr val="bg1"/>
              </a:solidFill>
            </p:spPr>
          </p:pic>
          <p:pic>
            <p:nvPicPr>
              <p:cNvPr id="131" name="Picture 130">
                <a:extLst>
                  <a:ext uri="{FF2B5EF4-FFF2-40B4-BE49-F238E27FC236}">
                    <a16:creationId xmlns:a16="http://schemas.microsoft.com/office/drawing/2014/main" id="{B8E24C72-CE0C-434F-9692-A87151C4DC5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766766" y="2367054"/>
                <a:ext cx="1031195" cy="1031195"/>
              </a:xfrm>
              <a:prstGeom prst="rect">
                <a:avLst/>
              </a:prstGeom>
            </p:spPr>
          </p:pic>
          <p:pic>
            <p:nvPicPr>
              <p:cNvPr id="132" name="Picture 131">
                <a:extLst>
                  <a:ext uri="{FF2B5EF4-FFF2-40B4-BE49-F238E27FC236}">
                    <a16:creationId xmlns:a16="http://schemas.microsoft.com/office/drawing/2014/main" id="{2AC33358-0B77-EF43-A1BF-4B87E7747625}"/>
                  </a:ext>
                </a:extLst>
              </p:cNvPr>
              <p:cNvPicPr>
                <a:picLocks noChangeAspect="1"/>
              </p:cNvPicPr>
              <p:nvPr/>
            </p:nvPicPr>
            <p:blipFill>
              <a:blip r:embed="rId6"/>
              <a:stretch>
                <a:fillRect/>
              </a:stretch>
            </p:blipFill>
            <p:spPr>
              <a:xfrm>
                <a:off x="11823519" y="1888250"/>
                <a:ext cx="1625069" cy="546130"/>
              </a:xfrm>
              <a:prstGeom prst="rect">
                <a:avLst/>
              </a:prstGeom>
            </p:spPr>
          </p:pic>
          <p:pic>
            <p:nvPicPr>
              <p:cNvPr id="133" name="Picture 132">
                <a:extLst>
                  <a:ext uri="{FF2B5EF4-FFF2-40B4-BE49-F238E27FC236}">
                    <a16:creationId xmlns:a16="http://schemas.microsoft.com/office/drawing/2014/main" id="{F40C2D48-333F-7346-848F-5FAD8F76ABB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873621" y="4245435"/>
                <a:ext cx="1736329" cy="522412"/>
              </a:xfrm>
              <a:prstGeom prst="rect">
                <a:avLst/>
              </a:prstGeom>
            </p:spPr>
          </p:pic>
        </p:grpSp>
        <p:pic>
          <p:nvPicPr>
            <p:cNvPr id="134" name="Picture 133">
              <a:extLst>
                <a:ext uri="{FF2B5EF4-FFF2-40B4-BE49-F238E27FC236}">
                  <a16:creationId xmlns:a16="http://schemas.microsoft.com/office/drawing/2014/main" id="{C5B45901-FC71-1D42-8578-12B011B38118}"/>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160696" y="5549467"/>
              <a:ext cx="1101737" cy="781699"/>
            </a:xfrm>
            <a:prstGeom prst="rect">
              <a:avLst/>
            </a:prstGeom>
          </p:spPr>
        </p:pic>
      </p:grpSp>
      <p:grpSp>
        <p:nvGrpSpPr>
          <p:cNvPr id="73" name="Group 72">
            <a:extLst>
              <a:ext uri="{FF2B5EF4-FFF2-40B4-BE49-F238E27FC236}">
                <a16:creationId xmlns:a16="http://schemas.microsoft.com/office/drawing/2014/main" id="{CE8C2243-61BD-3443-AEE3-4E0B24A834AE}"/>
              </a:ext>
            </a:extLst>
          </p:cNvPr>
          <p:cNvGrpSpPr/>
          <p:nvPr/>
        </p:nvGrpSpPr>
        <p:grpSpPr>
          <a:xfrm>
            <a:off x="548613" y="4185288"/>
            <a:ext cx="3450270" cy="2541452"/>
            <a:chOff x="2757948" y="3937819"/>
            <a:chExt cx="3450270" cy="2541452"/>
          </a:xfrm>
        </p:grpSpPr>
        <p:sp>
          <p:nvSpPr>
            <p:cNvPr id="74" name="Rounded Rectangle 73">
              <a:extLst>
                <a:ext uri="{FF2B5EF4-FFF2-40B4-BE49-F238E27FC236}">
                  <a16:creationId xmlns:a16="http://schemas.microsoft.com/office/drawing/2014/main" id="{D9B5CA44-05F3-024E-8F13-A2219A10FAD4}"/>
                </a:ext>
              </a:extLst>
            </p:cNvPr>
            <p:cNvSpPr/>
            <p:nvPr/>
          </p:nvSpPr>
          <p:spPr>
            <a:xfrm>
              <a:off x="2757948" y="3937819"/>
              <a:ext cx="3450270" cy="2541452"/>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可信容器技术</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77" name="Picture 76">
              <a:extLst>
                <a:ext uri="{FF2B5EF4-FFF2-40B4-BE49-F238E27FC236}">
                  <a16:creationId xmlns:a16="http://schemas.microsoft.com/office/drawing/2014/main" id="{BC526C13-70EF-D446-A86E-E82009325DF8}"/>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3206495" y="5631896"/>
              <a:ext cx="759977" cy="504682"/>
            </a:xfrm>
            <a:prstGeom prst="rect">
              <a:avLst/>
            </a:prstGeom>
          </p:spPr>
        </p:pic>
        <p:pic>
          <p:nvPicPr>
            <p:cNvPr id="78" name="Picture 77">
              <a:extLst>
                <a:ext uri="{FF2B5EF4-FFF2-40B4-BE49-F238E27FC236}">
                  <a16:creationId xmlns:a16="http://schemas.microsoft.com/office/drawing/2014/main" id="{61611FC1-8E14-544C-9806-466DCDC0368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16277" y="4212958"/>
              <a:ext cx="1290065" cy="482977"/>
            </a:xfrm>
            <a:prstGeom prst="rect">
              <a:avLst/>
            </a:prstGeom>
          </p:spPr>
        </p:pic>
        <p:pic>
          <p:nvPicPr>
            <p:cNvPr id="82" name="Picture 81">
              <a:extLst>
                <a:ext uri="{FF2B5EF4-FFF2-40B4-BE49-F238E27FC236}">
                  <a16:creationId xmlns:a16="http://schemas.microsoft.com/office/drawing/2014/main" id="{98D6E634-6971-0A4A-A9A7-C57D43E4AFC9}"/>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4302600" y="5018386"/>
              <a:ext cx="1580600" cy="969087"/>
            </a:xfrm>
            <a:prstGeom prst="rect">
              <a:avLst/>
            </a:prstGeom>
          </p:spPr>
        </p:pic>
        <p:sp>
          <p:nvSpPr>
            <p:cNvPr id="83" name="Rounded Rectangle 82">
              <a:extLst>
                <a:ext uri="{FF2B5EF4-FFF2-40B4-BE49-F238E27FC236}">
                  <a16:creationId xmlns:a16="http://schemas.microsoft.com/office/drawing/2014/main" id="{3BD1841D-158D-364B-B456-EF5ECE3856BD}"/>
                </a:ext>
              </a:extLst>
            </p:cNvPr>
            <p:cNvSpPr/>
            <p:nvPr/>
          </p:nvSpPr>
          <p:spPr>
            <a:xfrm>
              <a:off x="4170223" y="4084522"/>
              <a:ext cx="1855324" cy="2235301"/>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公开的通证交易界面</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84" name="TextBox 83">
              <a:extLst>
                <a:ext uri="{FF2B5EF4-FFF2-40B4-BE49-F238E27FC236}">
                  <a16:creationId xmlns:a16="http://schemas.microsoft.com/office/drawing/2014/main" id="{53B8545A-503B-254C-8460-D6C2601B6059}"/>
                </a:ext>
              </a:extLst>
            </p:cNvPr>
            <p:cNvSpPr txBox="1"/>
            <p:nvPr/>
          </p:nvSpPr>
          <p:spPr>
            <a:xfrm>
              <a:off x="4437182" y="5605449"/>
              <a:ext cx="1200303" cy="22885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1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分布式资产交易所</a:t>
              </a:r>
              <a:endParaRPr kumimoji="0" lang="en-US" sz="11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85" name="Picture 84">
              <a:extLst>
                <a:ext uri="{FF2B5EF4-FFF2-40B4-BE49-F238E27FC236}">
                  <a16:creationId xmlns:a16="http://schemas.microsoft.com/office/drawing/2014/main" id="{E9F63E90-BEAB-D748-835B-259081B189F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4532" y="4985623"/>
              <a:ext cx="563902" cy="527787"/>
            </a:xfrm>
            <a:prstGeom prst="rect">
              <a:avLst/>
            </a:prstGeom>
            <a:solidFill>
              <a:schemeClr val="bg1"/>
            </a:solidFill>
          </p:spPr>
        </p:pic>
        <p:pic>
          <p:nvPicPr>
            <p:cNvPr id="86" name="Picture 85">
              <a:extLst>
                <a:ext uri="{FF2B5EF4-FFF2-40B4-BE49-F238E27FC236}">
                  <a16:creationId xmlns:a16="http://schemas.microsoft.com/office/drawing/2014/main" id="{F8F34902-69CB-0E41-91A9-13318F3FBDE7}"/>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238039" y="4266761"/>
              <a:ext cx="711318" cy="665762"/>
            </a:xfrm>
            <a:prstGeom prst="rect">
              <a:avLst/>
            </a:prstGeom>
          </p:spPr>
        </p:pic>
      </p:grpSp>
      <p:cxnSp>
        <p:nvCxnSpPr>
          <p:cNvPr id="87" name="Straight Arrow Connector 86">
            <a:extLst>
              <a:ext uri="{FF2B5EF4-FFF2-40B4-BE49-F238E27FC236}">
                <a16:creationId xmlns:a16="http://schemas.microsoft.com/office/drawing/2014/main" id="{611C5A61-3550-1441-8E3E-8BC790DA13A7}"/>
              </a:ext>
            </a:extLst>
          </p:cNvPr>
          <p:cNvCxnSpPr>
            <a:cxnSpLocks/>
            <a:stCxn id="82" idx="3"/>
            <a:endCxn id="103" idx="2"/>
          </p:cNvCxnSpPr>
          <p:nvPr/>
        </p:nvCxnSpPr>
        <p:spPr>
          <a:xfrm flipV="1">
            <a:off x="3673865" y="4838787"/>
            <a:ext cx="3926371" cy="911612"/>
          </a:xfrm>
          <a:prstGeom prst="straightConnector1">
            <a:avLst/>
          </a:prstGeom>
          <a:ln w="63500">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F7BCD14E-A998-8E48-8A51-21FB18729A7E}"/>
              </a:ext>
            </a:extLst>
          </p:cNvPr>
          <p:cNvCxnSpPr>
            <a:cxnSpLocks/>
            <a:stCxn id="67" idx="2"/>
            <a:endCxn id="82" idx="0"/>
          </p:cNvCxnSpPr>
          <p:nvPr/>
        </p:nvCxnSpPr>
        <p:spPr>
          <a:xfrm flipH="1">
            <a:off x="2883565" y="3391105"/>
            <a:ext cx="1202348" cy="1874750"/>
          </a:xfrm>
          <a:prstGeom prst="straightConnector1">
            <a:avLst/>
          </a:prstGeom>
          <a:ln w="63500">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ED2D4E99-6EAE-6F43-9EAB-FB9ADBB31519}"/>
              </a:ext>
            </a:extLst>
          </p:cNvPr>
          <p:cNvCxnSpPr>
            <a:cxnSpLocks/>
            <a:stCxn id="78" idx="2"/>
            <a:endCxn id="82" idx="0"/>
          </p:cNvCxnSpPr>
          <p:nvPr/>
        </p:nvCxnSpPr>
        <p:spPr>
          <a:xfrm>
            <a:off x="2851975" y="4943404"/>
            <a:ext cx="31590" cy="322451"/>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nvGrpSpPr>
          <p:cNvPr id="25" name="Group 24">
            <a:extLst>
              <a:ext uri="{FF2B5EF4-FFF2-40B4-BE49-F238E27FC236}">
                <a16:creationId xmlns:a16="http://schemas.microsoft.com/office/drawing/2014/main" id="{6EF85153-1BEA-494A-A9A5-C44D60AA7C2E}"/>
              </a:ext>
            </a:extLst>
          </p:cNvPr>
          <p:cNvGrpSpPr/>
          <p:nvPr/>
        </p:nvGrpSpPr>
        <p:grpSpPr>
          <a:xfrm>
            <a:off x="1750961" y="1341451"/>
            <a:ext cx="3450270" cy="2541452"/>
            <a:chOff x="2300300" y="1370411"/>
            <a:chExt cx="3450270" cy="2541452"/>
          </a:xfrm>
        </p:grpSpPr>
        <p:sp>
          <p:nvSpPr>
            <p:cNvPr id="9" name="Rounded Rectangle 8">
              <a:extLst>
                <a:ext uri="{FF2B5EF4-FFF2-40B4-BE49-F238E27FC236}">
                  <a16:creationId xmlns:a16="http://schemas.microsoft.com/office/drawing/2014/main" id="{B400D2A8-35AC-6B45-A1AB-3049F8993533}"/>
                </a:ext>
              </a:extLst>
            </p:cNvPr>
            <p:cNvSpPr/>
            <p:nvPr/>
          </p:nvSpPr>
          <p:spPr>
            <a:xfrm>
              <a:off x="2300300" y="1370411"/>
              <a:ext cx="3450270" cy="2541452"/>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可信容器技术</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98" name="Picture 97">
              <a:extLst>
                <a:ext uri="{FF2B5EF4-FFF2-40B4-BE49-F238E27FC236}">
                  <a16:creationId xmlns:a16="http://schemas.microsoft.com/office/drawing/2014/main" id="{D7C6030D-1E77-6E45-AE7B-C53EC8EC8EB8}"/>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2748847" y="3064488"/>
              <a:ext cx="759977" cy="504682"/>
            </a:xfrm>
            <a:prstGeom prst="rect">
              <a:avLst/>
            </a:prstGeom>
          </p:spPr>
        </p:pic>
        <p:pic>
          <p:nvPicPr>
            <p:cNvPr id="21" name="Picture 20">
              <a:extLst>
                <a:ext uri="{FF2B5EF4-FFF2-40B4-BE49-F238E27FC236}">
                  <a16:creationId xmlns:a16="http://schemas.microsoft.com/office/drawing/2014/main" id="{23FA9813-71BC-E64C-B51E-5648FD6D49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58629" y="1645550"/>
              <a:ext cx="1290065" cy="482977"/>
            </a:xfrm>
            <a:prstGeom prst="rect">
              <a:avLst/>
            </a:prstGeom>
          </p:spPr>
        </p:pic>
        <p:pic>
          <p:nvPicPr>
            <p:cNvPr id="67" name="Picture 66">
              <a:extLst>
                <a:ext uri="{FF2B5EF4-FFF2-40B4-BE49-F238E27FC236}">
                  <a16:creationId xmlns:a16="http://schemas.microsoft.com/office/drawing/2014/main" id="{E2D0782F-6D1E-344A-92E2-BCC11FE8ED79}"/>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3844952" y="2450978"/>
              <a:ext cx="1580600" cy="969087"/>
            </a:xfrm>
            <a:prstGeom prst="rect">
              <a:avLst/>
            </a:prstGeom>
          </p:spPr>
        </p:pic>
        <p:sp>
          <p:nvSpPr>
            <p:cNvPr id="113" name="Rounded Rectangle 112">
              <a:extLst>
                <a:ext uri="{FF2B5EF4-FFF2-40B4-BE49-F238E27FC236}">
                  <a16:creationId xmlns:a16="http://schemas.microsoft.com/office/drawing/2014/main" id="{7572178B-FDD5-1E45-BA46-A21BD96FBC46}"/>
                </a:ext>
              </a:extLst>
            </p:cNvPr>
            <p:cNvSpPr/>
            <p:nvPr/>
          </p:nvSpPr>
          <p:spPr>
            <a:xfrm>
              <a:off x="3712575" y="1517114"/>
              <a:ext cx="1855324" cy="2235301"/>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公开的通证交易界面</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21" name="TextBox 120">
              <a:extLst>
                <a:ext uri="{FF2B5EF4-FFF2-40B4-BE49-F238E27FC236}">
                  <a16:creationId xmlns:a16="http://schemas.microsoft.com/office/drawing/2014/main" id="{0EA3924B-C928-A246-B663-205BFC1D6230}"/>
                </a:ext>
              </a:extLst>
            </p:cNvPr>
            <p:cNvSpPr txBox="1"/>
            <p:nvPr/>
          </p:nvSpPr>
          <p:spPr>
            <a:xfrm>
              <a:off x="3979534" y="3038041"/>
              <a:ext cx="1200303" cy="22885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1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分布式资产交易所</a:t>
              </a:r>
              <a:endParaRPr kumimoji="0" lang="en-US" sz="11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57" name="Picture 56">
              <a:extLst>
                <a:ext uri="{FF2B5EF4-FFF2-40B4-BE49-F238E27FC236}">
                  <a16:creationId xmlns:a16="http://schemas.microsoft.com/office/drawing/2014/main" id="{34FB927D-CB7A-3346-970E-C222E74F24A6}"/>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780391" y="1699353"/>
              <a:ext cx="711318" cy="665762"/>
            </a:xfrm>
            <a:prstGeom prst="rect">
              <a:avLst/>
            </a:prstGeom>
          </p:spPr>
        </p:pic>
        <p:cxnSp>
          <p:nvCxnSpPr>
            <p:cNvPr id="90" name="Straight Arrow Connector 89">
              <a:extLst>
                <a:ext uri="{FF2B5EF4-FFF2-40B4-BE49-F238E27FC236}">
                  <a16:creationId xmlns:a16="http://schemas.microsoft.com/office/drawing/2014/main" id="{A9A0F2CD-C085-714F-87D7-A24D98DE9C57}"/>
                </a:ext>
              </a:extLst>
            </p:cNvPr>
            <p:cNvCxnSpPr>
              <a:cxnSpLocks/>
              <a:stCxn id="21" idx="2"/>
              <a:endCxn id="67" idx="0"/>
            </p:cNvCxnSpPr>
            <p:nvPr/>
          </p:nvCxnSpPr>
          <p:spPr>
            <a:xfrm>
              <a:off x="4603662" y="2128527"/>
              <a:ext cx="31590" cy="322451"/>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92" name="Picture 91">
              <a:extLst>
                <a:ext uri="{FF2B5EF4-FFF2-40B4-BE49-F238E27FC236}">
                  <a16:creationId xmlns:a16="http://schemas.microsoft.com/office/drawing/2014/main" id="{5C215369-48D5-CC45-850E-7525A957FEF9}"/>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823087" y="2395655"/>
              <a:ext cx="583821" cy="583821"/>
            </a:xfrm>
            <a:prstGeom prst="rect">
              <a:avLst/>
            </a:prstGeom>
            <a:solidFill>
              <a:schemeClr val="bg1"/>
            </a:solidFill>
          </p:spPr>
        </p:pic>
      </p:grpSp>
    </p:spTree>
    <p:extLst>
      <p:ext uri="{BB962C8B-B14F-4D97-AF65-F5344CB8AC3E}">
        <p14:creationId xmlns:p14="http://schemas.microsoft.com/office/powerpoint/2010/main" val="19099678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08579" y="196465"/>
            <a:ext cx="9220794"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Hans" sz="4400" b="0" i="0" u="none" strike="noStrike" kern="1200" cap="none" spc="0" normalizeH="0" baseline="0" noProof="0" dirty="0" err="1">
                <a:ln>
                  <a:noFill/>
                </a:ln>
                <a:solidFill>
                  <a:prstClr val="white"/>
                </a:solidFill>
                <a:effectLst/>
                <a:uLnTx/>
                <a:uFillTx/>
                <a:latin typeface="STXinwei" panose="02010800040101010101" pitchFamily="2" charset="-122"/>
                <a:ea typeface="STXinwei" panose="02010800040101010101" pitchFamily="2" charset="-122"/>
                <a:cs typeface="Weibei SC" charset="-122"/>
              </a:rPr>
              <a:t>NextCloud</a:t>
            </a:r>
            <a:r>
              <a:rPr kumimoji="0" lang="en-U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Weibei SC" charset="-122"/>
              </a:rPr>
              <a:t> </a:t>
            </a:r>
            <a:r>
              <a:rPr kumimoji="0" lang="zh-Hans" altLang="en-U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Weibei SC" charset="-122"/>
              </a:rPr>
              <a:t>多媒体数据资产“容器”</a:t>
            </a:r>
            <a:endParaRPr kumimoji="0" lang="en-U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Weibei SC" charset="-122"/>
            </a:endParaRPr>
          </a:p>
        </p:txBody>
      </p:sp>
      <p:pic>
        <p:nvPicPr>
          <p:cNvPr id="6" name="Picture 5">
            <a:extLst>
              <a:ext uri="{FF2B5EF4-FFF2-40B4-BE49-F238E27FC236}">
                <a16:creationId xmlns:a16="http://schemas.microsoft.com/office/drawing/2014/main" id="{C55A5DF3-992D-5B49-A586-4E2C4965BB4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80789" y="1214640"/>
            <a:ext cx="7589222" cy="5134058"/>
          </a:xfrm>
          <a:prstGeom prst="rect">
            <a:avLst/>
          </a:prstGeom>
        </p:spPr>
      </p:pic>
      <p:pic>
        <p:nvPicPr>
          <p:cNvPr id="7" name="Picture 6">
            <a:extLst>
              <a:ext uri="{FF2B5EF4-FFF2-40B4-BE49-F238E27FC236}">
                <a16:creationId xmlns:a16="http://schemas.microsoft.com/office/drawing/2014/main" id="{146B5FAE-1686-8544-8ED9-CC01E2E75CC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45159" y="2379784"/>
            <a:ext cx="4100512" cy="2803769"/>
          </a:xfrm>
          <a:prstGeom prst="rect">
            <a:avLst/>
          </a:prstGeom>
        </p:spPr>
      </p:pic>
    </p:spTree>
    <p:extLst>
      <p:ext uri="{BB962C8B-B14F-4D97-AF65-F5344CB8AC3E}">
        <p14:creationId xmlns:p14="http://schemas.microsoft.com/office/powerpoint/2010/main" val="28432542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6793" y="179531"/>
            <a:ext cx="11392862"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Weibei SC" charset="-122"/>
              </a:rPr>
              <a:t>采集</a:t>
            </a:r>
            <a:r>
              <a:rPr kumimoji="0" lang="zh-Hant" altLang="en-U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Weibei SC" charset="-122"/>
              </a:rPr>
              <a:t> </a:t>
            </a:r>
            <a:r>
              <a:rPr kumimoji="0" lang="zh-Hans" altLang="en-U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Weibei SC" charset="-122"/>
              </a:rPr>
              <a:t>使用者记录</a:t>
            </a:r>
            <a:r>
              <a:rPr kumimoji="0" lang="en-U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Weibei SC" charset="-122"/>
              </a:rPr>
              <a:t> </a:t>
            </a:r>
            <a:r>
              <a:rPr kumimoji="0" lang="zh-Hans" altLang="en-U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Weibei SC" charset="-122"/>
              </a:rPr>
              <a:t>的“统计数据容器”：</a:t>
            </a:r>
            <a:r>
              <a:rPr kumimoji="0" lang="en-US" altLang="zh-Hans" sz="4400" b="0" i="0" u="none" strike="noStrike" kern="1200" cap="none" spc="0" normalizeH="0" baseline="0" noProof="0" dirty="0" err="1">
                <a:ln>
                  <a:noFill/>
                </a:ln>
                <a:solidFill>
                  <a:prstClr val="white"/>
                </a:solidFill>
                <a:effectLst/>
                <a:uLnTx/>
                <a:uFillTx/>
                <a:latin typeface="STXinwei" panose="02010800040101010101" pitchFamily="2" charset="-122"/>
                <a:ea typeface="STXinwei" panose="02010800040101010101" pitchFamily="2" charset="-122"/>
                <a:cs typeface="Weibei SC" charset="-122"/>
              </a:rPr>
              <a:t>Piwik</a:t>
            </a:r>
            <a:endParaRPr kumimoji="0" lang="en-U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Weibei SC" charset="-122"/>
            </a:endParaRPr>
          </a:p>
        </p:txBody>
      </p:sp>
      <p:pic>
        <p:nvPicPr>
          <p:cNvPr id="5" name="Picture 4">
            <a:extLst>
              <a:ext uri="{FF2B5EF4-FFF2-40B4-BE49-F238E27FC236}">
                <a16:creationId xmlns:a16="http://schemas.microsoft.com/office/drawing/2014/main" id="{953DED8A-ABCF-6145-8850-6EFCD2DA1AF2}"/>
              </a:ext>
            </a:extLst>
          </p:cNvPr>
          <p:cNvPicPr>
            <a:picLocks noChangeAspect="1"/>
          </p:cNvPicPr>
          <p:nvPr/>
        </p:nvPicPr>
        <p:blipFill>
          <a:blip r:embed="rId2"/>
          <a:stretch>
            <a:fillRect/>
          </a:stretch>
        </p:blipFill>
        <p:spPr>
          <a:xfrm>
            <a:off x="1488468" y="1118099"/>
            <a:ext cx="8763000" cy="5143500"/>
          </a:xfrm>
          <a:prstGeom prst="rect">
            <a:avLst/>
          </a:prstGeom>
        </p:spPr>
      </p:pic>
    </p:spTree>
    <p:extLst>
      <p:ext uri="{BB962C8B-B14F-4D97-AF65-F5344CB8AC3E}">
        <p14:creationId xmlns:p14="http://schemas.microsoft.com/office/powerpoint/2010/main" val="3118117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latin typeface="STXinwei" panose="02010800040101010101" pitchFamily="2" charset="-122"/>
                <a:ea typeface="STXinwei" panose="02010800040101010101" pitchFamily="2" charset="-122"/>
              </a:rPr>
              <a:t>信息系统内容蕴藏的数字资产</a:t>
            </a:r>
            <a:r>
              <a:rPr lang="zh-CN" altLang="en-US" dirty="0">
                <a:latin typeface="STXinwei" panose="02010800040101010101" pitchFamily="2" charset="-122"/>
                <a:ea typeface="STXinwei" panose="02010800040101010101" pitchFamily="2" charset="-122"/>
              </a:rPr>
              <a:t>？</a:t>
            </a:r>
            <a:endParaRPr lang="en-US" altLang="zh-CN" dirty="0">
              <a:latin typeface="STXinwei" panose="02010800040101010101" pitchFamily="2" charset="-122"/>
              <a:ea typeface="STXinwei" panose="02010800040101010101" pitchFamily="2" charset="-122"/>
            </a:endParaRPr>
          </a:p>
        </p:txBody>
      </p:sp>
      <p:sp>
        <p:nvSpPr>
          <p:cNvPr id="16" name="Round Diagonal Corner Rectangle 15">
            <a:extLst>
              <a:ext uri="{FF2B5EF4-FFF2-40B4-BE49-F238E27FC236}">
                <a16:creationId xmlns:a16="http://schemas.microsoft.com/office/drawing/2014/main" id="{B2939215-61F7-3B4E-849F-A3CE799F2DD0}"/>
              </a:ext>
            </a:extLst>
          </p:cNvPr>
          <p:cNvSpPr/>
          <p:nvPr/>
        </p:nvSpPr>
        <p:spPr>
          <a:xfrm>
            <a:off x="3668849" y="1884446"/>
            <a:ext cx="4339999" cy="3363870"/>
          </a:xfrm>
          <a:prstGeom prst="round2Diag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sz="4000" dirty="0">
                <a:latin typeface="Weibei SC" panose="03000800000000000000" pitchFamily="66" charset="-128"/>
                <a:ea typeface="Weibei SC" panose="03000800000000000000" pitchFamily="66" charset="-128"/>
              </a:rPr>
              <a:t>信息系统</a:t>
            </a:r>
            <a:r>
              <a:rPr lang="zh-Hans" altLang="en-US" sz="4000" dirty="0">
                <a:latin typeface="Weibei SC" panose="03000800000000000000" pitchFamily="66" charset="-128"/>
                <a:ea typeface="Weibei SC" panose="03000800000000000000" pitchFamily="66" charset="-128"/>
              </a:rPr>
              <a:t>：</a:t>
            </a:r>
            <a:endParaRPr lang="en-US" altLang="zh-Hans" sz="4000" dirty="0">
              <a:latin typeface="Weibei SC" panose="03000800000000000000" pitchFamily="66" charset="-128"/>
              <a:ea typeface="Weibei SC" panose="03000800000000000000" pitchFamily="66" charset="-128"/>
            </a:endParaRPr>
          </a:p>
          <a:p>
            <a:pPr algn="ctr"/>
            <a:r>
              <a:rPr lang="zh-TW" altLang="en-US" sz="4000" dirty="0">
                <a:latin typeface="Weibei SC" panose="03000800000000000000" pitchFamily="66" charset="-128"/>
                <a:ea typeface="Weibei SC" panose="03000800000000000000" pitchFamily="66" charset="-128"/>
              </a:rPr>
              <a:t>黑盒子</a:t>
            </a:r>
            <a:r>
              <a:rPr lang="zh-Hans" altLang="en-US" sz="4000" dirty="0">
                <a:latin typeface="Weibei SC" panose="03000800000000000000" pitchFamily="66" charset="-128"/>
                <a:ea typeface="Weibei SC" panose="03000800000000000000" pitchFamily="66" charset="-128"/>
              </a:rPr>
              <a:t>。。。</a:t>
            </a:r>
            <a:endParaRPr lang="en-US" sz="4000" dirty="0">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3914675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6287" y="196464"/>
            <a:ext cx="11269432"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Weibei SC" charset="-122"/>
              </a:rPr>
              <a:t>将数据备份与还原自动化的微服务：</a:t>
            </a:r>
            <a:r>
              <a:rPr kumimoji="0" lang="en-US" altLang="zh-Han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Weibei SC" charset="-122"/>
              </a:rPr>
              <a:t>Jenkins</a:t>
            </a:r>
            <a:endParaRPr kumimoji="0" lang="en-U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Weibei SC" charset="-122"/>
            </a:endParaRPr>
          </a:p>
        </p:txBody>
      </p:sp>
      <p:pic>
        <p:nvPicPr>
          <p:cNvPr id="3" name="Picture 2">
            <a:extLst>
              <a:ext uri="{FF2B5EF4-FFF2-40B4-BE49-F238E27FC236}">
                <a16:creationId xmlns:a16="http://schemas.microsoft.com/office/drawing/2014/main" id="{53A8932B-6CC1-3649-860D-C7950DD768FF}"/>
              </a:ext>
            </a:extLst>
          </p:cNvPr>
          <p:cNvPicPr>
            <a:picLocks noChangeAspect="1"/>
          </p:cNvPicPr>
          <p:nvPr/>
        </p:nvPicPr>
        <p:blipFill>
          <a:blip r:embed="rId2"/>
          <a:stretch>
            <a:fillRect/>
          </a:stretch>
        </p:blipFill>
        <p:spPr>
          <a:xfrm>
            <a:off x="812553" y="1264557"/>
            <a:ext cx="10756900" cy="4851400"/>
          </a:xfrm>
          <a:prstGeom prst="rect">
            <a:avLst/>
          </a:prstGeom>
        </p:spPr>
      </p:pic>
      <p:sp>
        <p:nvSpPr>
          <p:cNvPr id="4" name="TextBox 3">
            <a:extLst>
              <a:ext uri="{FF2B5EF4-FFF2-40B4-BE49-F238E27FC236}">
                <a16:creationId xmlns:a16="http://schemas.microsoft.com/office/drawing/2014/main" id="{FA85C324-56C2-E747-A32D-A0221521BFCF}"/>
              </a:ext>
            </a:extLst>
          </p:cNvPr>
          <p:cNvSpPr txBox="1"/>
          <p:nvPr/>
        </p:nvSpPr>
        <p:spPr>
          <a:xfrm>
            <a:off x="2968831" y="6246876"/>
            <a:ext cx="729686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Image source: https://</a:t>
            </a:r>
            <a:r>
              <a:rPr kumimoji="0" lang="en-US" sz="1800" b="0" i="0" u="none" strike="noStrike" kern="1200" cap="none" spc="0" normalizeH="0" baseline="0" noProof="0" dirty="0" err="1">
                <a:ln>
                  <a:noFill/>
                </a:ln>
                <a:solidFill>
                  <a:prstClr val="white"/>
                </a:solidFill>
                <a:effectLst/>
                <a:uLnTx/>
                <a:uFillTx/>
                <a:latin typeface="Calibri"/>
                <a:ea typeface="+mn-ea"/>
                <a:cs typeface="+mn-cs"/>
              </a:rPr>
              <a:t>www.datadoghq.com</a:t>
            </a:r>
            <a:r>
              <a:rPr kumimoji="0" lang="en-US" sz="1800" b="0" i="0" u="none" strike="noStrike" kern="1200" cap="none" spc="0" normalizeH="0" baseline="0" noProof="0" dirty="0">
                <a:ln>
                  <a:noFill/>
                </a:ln>
                <a:solidFill>
                  <a:prstClr val="white"/>
                </a:solidFill>
                <a:effectLst/>
                <a:uLnTx/>
                <a:uFillTx/>
                <a:latin typeface="Calibri"/>
                <a:ea typeface="+mn-ea"/>
                <a:cs typeface="+mn-cs"/>
              </a:rPr>
              <a:t>/blog/monitor-</a:t>
            </a:r>
            <a:r>
              <a:rPr kumimoji="0" lang="en-US" sz="1800" b="0" i="0" u="none" strike="noStrike" kern="1200" cap="none" spc="0" normalizeH="0" baseline="0" noProof="0" dirty="0" err="1">
                <a:ln>
                  <a:noFill/>
                </a:ln>
                <a:solidFill>
                  <a:prstClr val="white"/>
                </a:solidFill>
                <a:effectLst/>
                <a:uLnTx/>
                <a:uFillTx/>
                <a:latin typeface="Calibri"/>
                <a:ea typeface="+mn-ea"/>
                <a:cs typeface="+mn-cs"/>
              </a:rPr>
              <a:t>jenkins</a:t>
            </a:r>
            <a:r>
              <a:rPr kumimoji="0" lang="en-US" sz="1800" b="0" i="0" u="none" strike="noStrike" kern="1200" cap="none" spc="0" normalizeH="0" baseline="0" noProof="0" dirty="0">
                <a:ln>
                  <a:noFill/>
                </a:ln>
                <a:solidFill>
                  <a:prstClr val="white"/>
                </a:solidFill>
                <a:effectLst/>
                <a:uLnTx/>
                <a:uFillTx/>
                <a:latin typeface="Calibri"/>
                <a:ea typeface="+mn-ea"/>
                <a:cs typeface="+mn-cs"/>
              </a:rPr>
              <a:t>-</a:t>
            </a:r>
            <a:r>
              <a:rPr kumimoji="0" lang="en-US" sz="1800" b="0" i="0" u="none" strike="noStrike" kern="1200" cap="none" spc="0" normalizeH="0" baseline="0" noProof="0" dirty="0" err="1">
                <a:ln>
                  <a:noFill/>
                </a:ln>
                <a:solidFill>
                  <a:prstClr val="white"/>
                </a:solidFill>
                <a:effectLst/>
                <a:uLnTx/>
                <a:uFillTx/>
                <a:latin typeface="Calibri"/>
                <a:ea typeface="+mn-ea"/>
                <a:cs typeface="+mn-cs"/>
              </a:rPr>
              <a:t>datadog</a:t>
            </a:r>
            <a:r>
              <a:rPr kumimoji="0" lang="en-US" sz="1800" b="0" i="0" u="none" strike="noStrike" kern="1200" cap="none" spc="0" normalizeH="0" baseline="0" noProof="0" dirty="0">
                <a:ln>
                  <a:noFill/>
                </a:ln>
                <a:solidFill>
                  <a:prstClr val="white"/>
                </a:solidFill>
                <a:effectLst/>
                <a:uLnTx/>
                <a:uFillTx/>
                <a:latin typeface="Calibri"/>
                <a:ea typeface="+mn-ea"/>
                <a:cs typeface="+mn-cs"/>
              </a:rPr>
              <a:t>/</a:t>
            </a:r>
          </a:p>
        </p:txBody>
      </p:sp>
    </p:spTree>
    <p:extLst>
      <p:ext uri="{BB962C8B-B14F-4D97-AF65-F5344CB8AC3E}">
        <p14:creationId xmlns:p14="http://schemas.microsoft.com/office/powerpoint/2010/main" val="26863872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latin typeface="STXinwei" panose="02010800040101010101" pitchFamily="2" charset="-122"/>
                <a:ea typeface="STXinwei" panose="02010800040101010101" pitchFamily="2" charset="-122"/>
              </a:rPr>
              <a:t>技术小白亦可挖掘私有数据的价值</a:t>
            </a:r>
            <a:endParaRPr lang="en-US" altLang="zh-CN" dirty="0">
              <a:latin typeface="STXinwei" panose="02010800040101010101" pitchFamily="2" charset="-122"/>
              <a:ea typeface="STXinwei" panose="02010800040101010101" pitchFamily="2" charset="-122"/>
            </a:endParaRPr>
          </a:p>
        </p:txBody>
      </p:sp>
      <p:sp>
        <p:nvSpPr>
          <p:cNvPr id="31" name="Content Placeholder 2"/>
          <p:cNvSpPr>
            <a:spLocks noGrp="1"/>
          </p:cNvSpPr>
          <p:nvPr>
            <p:ph idx="1"/>
          </p:nvPr>
        </p:nvSpPr>
        <p:spPr>
          <a:xfrm>
            <a:off x="580796" y="1902508"/>
            <a:ext cx="11156502" cy="3368739"/>
          </a:xfrm>
        </p:spPr>
        <p:txBody>
          <a:bodyPr>
            <a:normAutofit/>
          </a:bodyPr>
          <a:lstStyle/>
          <a:p>
            <a:r>
              <a:rPr lang="zh-Hans" altLang="en-US" sz="4000" dirty="0"/>
              <a:t>联系不同数据来源的内容，跨数据库搜寻</a:t>
            </a:r>
            <a:endParaRPr lang="en-US" altLang="zh-Hans" sz="4000" dirty="0"/>
          </a:p>
          <a:p>
            <a:r>
              <a:rPr lang="zh-Hans" altLang="en-US" sz="4000" dirty="0"/>
              <a:t>对私有数据服务的使用信息进行分析</a:t>
            </a:r>
            <a:r>
              <a:rPr lang="en-US" altLang="zh-Hans" sz="4000" dirty="0"/>
              <a:t> </a:t>
            </a:r>
            <a:r>
              <a:rPr lang="en-US" altLang="zh-Hans" sz="4000" dirty="0" err="1"/>
              <a:t>Piwik</a:t>
            </a:r>
            <a:endParaRPr lang="en-US" altLang="zh-Hans" sz="4000" dirty="0"/>
          </a:p>
          <a:p>
            <a:r>
              <a:rPr lang="zh-Hans" altLang="en-US" sz="4000" dirty="0"/>
              <a:t>为不同</a:t>
            </a:r>
            <a:r>
              <a:rPr lang="zh-TW" altLang="en-US" sz="4000" dirty="0"/>
              <a:t>应用场景</a:t>
            </a:r>
            <a:r>
              <a:rPr lang="zh-Hans" altLang="en-US" sz="4000" dirty="0"/>
              <a:t>定制搜寻的人机界面</a:t>
            </a:r>
            <a:r>
              <a:rPr lang="en-US" altLang="zh-Hans" sz="4000" dirty="0"/>
              <a:t> ELK</a:t>
            </a:r>
          </a:p>
        </p:txBody>
      </p:sp>
      <p:pic>
        <p:nvPicPr>
          <p:cNvPr id="8" name="Picture 7">
            <a:extLst>
              <a:ext uri="{FF2B5EF4-FFF2-40B4-BE49-F238E27FC236}">
                <a16:creationId xmlns:a16="http://schemas.microsoft.com/office/drawing/2014/main" id="{28D0D320-43A4-4440-AE82-9EB5FBB2073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19346" y="4285829"/>
            <a:ext cx="3748493" cy="2122295"/>
          </a:xfrm>
          <a:prstGeom prst="rect">
            <a:avLst/>
          </a:prstGeom>
        </p:spPr>
      </p:pic>
      <p:pic>
        <p:nvPicPr>
          <p:cNvPr id="9" name="Picture 8">
            <a:extLst>
              <a:ext uri="{FF2B5EF4-FFF2-40B4-BE49-F238E27FC236}">
                <a16:creationId xmlns:a16="http://schemas.microsoft.com/office/drawing/2014/main" id="{EACDB155-009A-CA44-AC2D-59D2DA8A07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11962" y="4291819"/>
            <a:ext cx="2116303" cy="2116303"/>
          </a:xfrm>
          <a:prstGeom prst="rect">
            <a:avLst/>
          </a:prstGeom>
          <a:solidFill>
            <a:schemeClr val="bg1"/>
          </a:solidFill>
        </p:spPr>
      </p:pic>
      <p:pic>
        <p:nvPicPr>
          <p:cNvPr id="10" name="Picture 6" descr="ensorflow logo的圖片搜尋結果">
            <a:hlinkClick r:id="rId4"/>
            <a:extLst>
              <a:ext uri="{FF2B5EF4-FFF2-40B4-BE49-F238E27FC236}">
                <a16:creationId xmlns:a16="http://schemas.microsoft.com/office/drawing/2014/main" id="{281AC5C3-876F-864E-8C2E-B5E09903907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146103" y="4288016"/>
            <a:ext cx="2487596" cy="2120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4139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6793" y="179531"/>
            <a:ext cx="11463395"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Weibei SC" charset="-122"/>
              </a:rPr>
              <a:t>联系所有私有数据库的搜寻“容器”：</a:t>
            </a:r>
            <a:r>
              <a:rPr kumimoji="0" lang="en-US" altLang="zh-Hans" sz="4400" b="0" i="0" u="none" strike="noStrike" kern="1200" cap="none" spc="0" normalizeH="0" baseline="0" noProof="0" dirty="0" err="1">
                <a:ln>
                  <a:noFill/>
                </a:ln>
                <a:solidFill>
                  <a:prstClr val="white"/>
                </a:solidFill>
                <a:effectLst/>
                <a:uLnTx/>
                <a:uFillTx/>
                <a:latin typeface="STXinwei" panose="02010800040101010101" pitchFamily="2" charset="-122"/>
                <a:ea typeface="STXinwei" panose="02010800040101010101" pitchFamily="2" charset="-122"/>
                <a:cs typeface="Weibei SC" charset="-122"/>
              </a:rPr>
              <a:t>Kibana</a:t>
            </a:r>
            <a:endParaRPr kumimoji="0" lang="en-U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Weibei SC" charset="-122"/>
            </a:endParaRPr>
          </a:p>
        </p:txBody>
      </p:sp>
      <p:pic>
        <p:nvPicPr>
          <p:cNvPr id="3074" name="Picture 2" descr="Image result for kibana screenshots">
            <a:hlinkClick r:id="rId2"/>
            <a:extLst>
              <a:ext uri="{FF2B5EF4-FFF2-40B4-BE49-F238E27FC236}">
                <a16:creationId xmlns:a16="http://schemas.microsoft.com/office/drawing/2014/main" id="{59937E60-DE34-9A47-A3A6-91783F0813E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81666" y="1140882"/>
            <a:ext cx="9474200" cy="5291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672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latin typeface="STXinwei" panose="02010800040101010101" pitchFamily="2" charset="-122"/>
                <a:ea typeface="STXinwei" panose="02010800040101010101" pitchFamily="2" charset="-122"/>
              </a:rPr>
              <a:t>已完成的技术工作</a:t>
            </a:r>
            <a:endParaRPr lang="en-US" altLang="zh-CN" dirty="0">
              <a:latin typeface="STXinwei" panose="02010800040101010101" pitchFamily="2" charset="-122"/>
              <a:ea typeface="STXinwei" panose="02010800040101010101" pitchFamily="2" charset="-122"/>
            </a:endParaRPr>
          </a:p>
        </p:txBody>
      </p:sp>
      <p:sp>
        <p:nvSpPr>
          <p:cNvPr id="31" name="Content Placeholder 2"/>
          <p:cNvSpPr>
            <a:spLocks noGrp="1"/>
          </p:cNvSpPr>
          <p:nvPr>
            <p:ph idx="1"/>
          </p:nvPr>
        </p:nvSpPr>
        <p:spPr>
          <a:xfrm>
            <a:off x="863600" y="1445381"/>
            <a:ext cx="10721297" cy="4819952"/>
          </a:xfrm>
        </p:spPr>
        <p:txBody>
          <a:bodyPr>
            <a:normAutofit lnSpcReduction="10000"/>
          </a:bodyPr>
          <a:lstStyle/>
          <a:p>
            <a:r>
              <a:rPr lang="zh-TW" altLang="en-US" sz="4000" dirty="0">
                <a:latin typeface="Rockwell" pitchFamily="18" charset="0"/>
              </a:rPr>
              <a:t>本项目已将基于</a:t>
            </a:r>
            <a:r>
              <a:rPr lang="en-US" altLang="zh-TW" sz="4000" dirty="0">
                <a:latin typeface="Rockwell" pitchFamily="18" charset="0"/>
              </a:rPr>
              <a:t>Docker</a:t>
            </a:r>
            <a:r>
              <a:rPr lang="zh-TW" altLang="en-US" sz="4000" dirty="0">
                <a:latin typeface="Rockwell" pitchFamily="18" charset="0"/>
              </a:rPr>
              <a:t>技术的微服务标准</a:t>
            </a:r>
            <a:r>
              <a:rPr lang="zh-Hans" altLang="en-US" sz="4000" dirty="0">
                <a:latin typeface="Rockwell" pitchFamily="18" charset="0"/>
              </a:rPr>
              <a:t>：</a:t>
            </a:r>
            <a:endParaRPr lang="en-US" altLang="zh-Hans" sz="4000" dirty="0">
              <a:latin typeface="Rockwell" pitchFamily="18" charset="0"/>
            </a:endParaRPr>
          </a:p>
          <a:p>
            <a:pPr lvl="1"/>
            <a:r>
              <a:rPr lang="zh-TW" altLang="en-US" sz="3600" dirty="0">
                <a:latin typeface="Rockwell" pitchFamily="18" charset="0"/>
              </a:rPr>
              <a:t>建立了对包括</a:t>
            </a:r>
            <a:r>
              <a:rPr lang="en-US" altLang="zh-TW" sz="3600" dirty="0" err="1">
                <a:latin typeface="Rockwell" pitchFamily="18" charset="0"/>
              </a:rPr>
              <a:t>MediaWiki</a:t>
            </a:r>
            <a:r>
              <a:rPr lang="zh-Hans" altLang="en-US" sz="3600" dirty="0">
                <a:latin typeface="Rockwell" pitchFamily="18" charset="0"/>
              </a:rPr>
              <a:t>、</a:t>
            </a:r>
            <a:r>
              <a:rPr lang="en-US" altLang="zh-Hans" sz="3600" dirty="0">
                <a:latin typeface="Rockwell" pitchFamily="18" charset="0"/>
              </a:rPr>
              <a:t>WordPress</a:t>
            </a:r>
            <a:r>
              <a:rPr lang="zh-Hans" altLang="en-US" sz="3600" dirty="0">
                <a:latin typeface="Rockwell" pitchFamily="18" charset="0"/>
              </a:rPr>
              <a:t>、</a:t>
            </a:r>
            <a:r>
              <a:rPr lang="en-US" altLang="zh-Hans" sz="3600" dirty="0" err="1">
                <a:latin typeface="Rockwell" pitchFamily="18" charset="0"/>
              </a:rPr>
              <a:t>Piwik</a:t>
            </a:r>
            <a:r>
              <a:rPr lang="zh-Hans" altLang="en-US" sz="3600" dirty="0">
                <a:latin typeface="Rockwell" pitchFamily="18" charset="0"/>
              </a:rPr>
              <a:t>、</a:t>
            </a:r>
            <a:r>
              <a:rPr lang="en-US" altLang="zh-Hans" sz="3600" dirty="0">
                <a:latin typeface="Rockwell" pitchFamily="18" charset="0"/>
              </a:rPr>
              <a:t>Elasticsearch</a:t>
            </a:r>
            <a:r>
              <a:rPr lang="zh-TW" altLang="en-US" sz="3600" dirty="0">
                <a:latin typeface="Rockwell" pitchFamily="18" charset="0"/>
              </a:rPr>
              <a:t>等十几款常用软件版本</a:t>
            </a:r>
            <a:r>
              <a:rPr lang="zh-Hans" altLang="en-US" sz="3600" dirty="0">
                <a:latin typeface="Rockwell" pitchFamily="18" charset="0"/>
              </a:rPr>
              <a:t>、</a:t>
            </a:r>
            <a:r>
              <a:rPr lang="zh-TW" altLang="en-US" sz="3600" dirty="0">
                <a:latin typeface="Rockwell" pitchFamily="18" charset="0"/>
              </a:rPr>
              <a:t>软件配置信息</a:t>
            </a:r>
            <a:r>
              <a:rPr lang="zh-Hans" altLang="en-US" sz="3600" dirty="0">
                <a:latin typeface="Rockwell" pitchFamily="18" charset="0"/>
              </a:rPr>
              <a:t>、</a:t>
            </a:r>
            <a:r>
              <a:rPr lang="zh-TW" altLang="en-US" sz="3600" dirty="0">
                <a:latin typeface="Rockwell" pitchFamily="18" charset="0"/>
              </a:rPr>
              <a:t>相应数据库采集的动态数据内容等数字资产的微服务化与通证化</a:t>
            </a:r>
            <a:endParaRPr lang="en-US" altLang="zh-Hans" sz="3600" dirty="0">
              <a:latin typeface="Rockwell" pitchFamily="18" charset="0"/>
            </a:endParaRPr>
          </a:p>
          <a:p>
            <a:pPr lvl="1"/>
            <a:r>
              <a:rPr lang="zh-TW" altLang="en-US" sz="3600" dirty="0">
                <a:latin typeface="Rockwell" pitchFamily="18" charset="0"/>
              </a:rPr>
              <a:t>针对容器资产的通证交易试运行界面</a:t>
            </a:r>
            <a:endParaRPr lang="en-US" altLang="zh-Hans" sz="3600" dirty="0">
              <a:latin typeface="Rockwell" pitchFamily="18" charset="0"/>
            </a:endParaRPr>
          </a:p>
          <a:p>
            <a:pPr lvl="1"/>
            <a:r>
              <a:rPr lang="zh-TW" altLang="en-US" sz="3600" dirty="0">
                <a:latin typeface="Rockwell" pitchFamily="18" charset="0"/>
              </a:rPr>
              <a:t>开始测试</a:t>
            </a:r>
            <a:r>
              <a:rPr lang="en-US" altLang="zh-TW" sz="3600" dirty="0" err="1">
                <a:latin typeface="Rockwell" pitchFamily="18" charset="0"/>
              </a:rPr>
              <a:t>BitShares</a:t>
            </a:r>
            <a:r>
              <a:rPr lang="zh-TW" altLang="en-US" sz="3600" dirty="0">
                <a:latin typeface="Rockwell" pitchFamily="18" charset="0"/>
              </a:rPr>
              <a:t>等软件</a:t>
            </a:r>
            <a:r>
              <a:rPr lang="zh-Hans" altLang="en-US" sz="3600" dirty="0">
                <a:latin typeface="Rockwell" pitchFamily="18" charset="0"/>
              </a:rPr>
              <a:t>，</a:t>
            </a:r>
            <a:r>
              <a:rPr lang="zh-TW" altLang="en-US" sz="3600" dirty="0">
                <a:latin typeface="Rockwell" pitchFamily="18" charset="0"/>
              </a:rPr>
              <a:t>建立基于区块链标准的通证交易系统</a:t>
            </a:r>
            <a:r>
              <a:rPr lang="zh-Hans" altLang="en-US" sz="3600" dirty="0">
                <a:latin typeface="Rockwell" pitchFamily="18" charset="0"/>
              </a:rPr>
              <a:t>。</a:t>
            </a:r>
            <a:endParaRPr lang="en-US" altLang="zh-TW" sz="3600" dirty="0">
              <a:latin typeface="Rockwell" pitchFamily="18" charset="0"/>
            </a:endParaRPr>
          </a:p>
        </p:txBody>
      </p:sp>
    </p:spTree>
    <p:extLst>
      <p:ext uri="{BB962C8B-B14F-4D97-AF65-F5344CB8AC3E}">
        <p14:creationId xmlns:p14="http://schemas.microsoft.com/office/powerpoint/2010/main" val="7204513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latin typeface="STXinwei" panose="02010800040101010101" pitchFamily="2" charset="-122"/>
                <a:ea typeface="STXinwei" panose="02010800040101010101" pitchFamily="2" charset="-122"/>
              </a:rPr>
              <a:t>待进行的技术工作</a:t>
            </a:r>
            <a:endParaRPr lang="en-US" altLang="zh-CN" dirty="0">
              <a:latin typeface="STXinwei" panose="02010800040101010101" pitchFamily="2" charset="-122"/>
              <a:ea typeface="STXinwei" panose="02010800040101010101" pitchFamily="2" charset="-122"/>
            </a:endParaRPr>
          </a:p>
        </p:txBody>
      </p:sp>
      <p:sp>
        <p:nvSpPr>
          <p:cNvPr id="31" name="Content Placeholder 2"/>
          <p:cNvSpPr>
            <a:spLocks noGrp="1"/>
          </p:cNvSpPr>
          <p:nvPr>
            <p:ph idx="1"/>
          </p:nvPr>
        </p:nvSpPr>
        <p:spPr>
          <a:xfrm>
            <a:off x="863600" y="1445381"/>
            <a:ext cx="10721297" cy="4819952"/>
          </a:xfrm>
        </p:spPr>
        <p:txBody>
          <a:bodyPr>
            <a:normAutofit lnSpcReduction="10000"/>
          </a:bodyPr>
          <a:lstStyle/>
          <a:p>
            <a:r>
              <a:rPr lang="zh-TW" altLang="en-US" sz="4000" dirty="0">
                <a:latin typeface="Rockwell" pitchFamily="18" charset="0"/>
              </a:rPr>
              <a:t>基于</a:t>
            </a:r>
            <a:r>
              <a:rPr lang="en-US" altLang="zh-TW" sz="4000" dirty="0">
                <a:latin typeface="Rockwell" pitchFamily="18" charset="0"/>
              </a:rPr>
              <a:t>Hash ID</a:t>
            </a:r>
            <a:r>
              <a:rPr lang="zh-TW" altLang="en-US" sz="4000" dirty="0">
                <a:latin typeface="Rockwell" pitchFamily="18" charset="0"/>
              </a:rPr>
              <a:t>的资产标准化命名空间</a:t>
            </a:r>
            <a:endParaRPr lang="en-US" altLang="zh-Hans" sz="4000" dirty="0">
              <a:latin typeface="Rockwell" pitchFamily="18" charset="0"/>
            </a:endParaRPr>
          </a:p>
          <a:p>
            <a:r>
              <a:rPr lang="zh-TW" altLang="en-US" sz="4000" dirty="0">
                <a:latin typeface="Rockwell" pitchFamily="18" charset="0"/>
              </a:rPr>
              <a:t>基于容器技术的通证化工作流</a:t>
            </a:r>
            <a:r>
              <a:rPr lang="zh-Hans" altLang="en-US" sz="4000" dirty="0">
                <a:latin typeface="Rockwell" pitchFamily="18" charset="0"/>
              </a:rPr>
              <a:t>：</a:t>
            </a:r>
            <a:endParaRPr lang="en-US" altLang="zh-Hans" sz="4000" dirty="0">
              <a:latin typeface="Rockwell" pitchFamily="18" charset="0"/>
            </a:endParaRPr>
          </a:p>
          <a:p>
            <a:r>
              <a:rPr lang="zh-TW" altLang="en-US" sz="4000" dirty="0">
                <a:latin typeface="Rockwell" pitchFamily="18" charset="0"/>
              </a:rPr>
              <a:t>开发基于手机界面</a:t>
            </a:r>
            <a:r>
              <a:rPr lang="zh-Hans" altLang="en-US" sz="4000" dirty="0">
                <a:latin typeface="Rockwell" pitchFamily="18" charset="0"/>
              </a:rPr>
              <a:t>，</a:t>
            </a:r>
            <a:r>
              <a:rPr lang="zh-TW" altLang="en-US" sz="4000" dirty="0">
                <a:latin typeface="Rockwell" pitchFamily="18" charset="0"/>
              </a:rPr>
              <a:t>包括微信小程序的导览微服务资源的网页界面</a:t>
            </a:r>
            <a:endParaRPr lang="en-US" altLang="zh-TW" sz="4000" dirty="0">
              <a:latin typeface="Rockwell" pitchFamily="18" charset="0"/>
            </a:endParaRPr>
          </a:p>
          <a:p>
            <a:r>
              <a:rPr lang="zh-TW" altLang="en-US" sz="4000" dirty="0">
                <a:latin typeface="Rockwell" pitchFamily="18" charset="0"/>
              </a:rPr>
              <a:t>数字资产钱包的界面设计与通证机制配对</a:t>
            </a:r>
            <a:r>
              <a:rPr lang="zh-Hans" altLang="en-US" sz="4000" dirty="0">
                <a:latin typeface="Rockwell" pitchFamily="18" charset="0"/>
              </a:rPr>
              <a:t>。</a:t>
            </a:r>
            <a:endParaRPr lang="en-US" altLang="zh-Hans" sz="4000" dirty="0">
              <a:latin typeface="Rockwell" pitchFamily="18" charset="0"/>
            </a:endParaRPr>
          </a:p>
          <a:p>
            <a:r>
              <a:rPr lang="zh-TW" altLang="en-US" sz="4000" dirty="0">
                <a:latin typeface="Rockwell" pitchFamily="18" charset="0"/>
              </a:rPr>
              <a:t>与现有或即将发布的区块链资产标示标准</a:t>
            </a:r>
            <a:r>
              <a:rPr lang="zh-Hans" altLang="en-US" sz="4000" dirty="0">
                <a:latin typeface="Rockwell" pitchFamily="18" charset="0"/>
              </a:rPr>
              <a:t>，</a:t>
            </a:r>
            <a:r>
              <a:rPr lang="zh-TW" altLang="en-US" sz="4000" dirty="0">
                <a:latin typeface="Rockwell" pitchFamily="18" charset="0"/>
              </a:rPr>
              <a:t>如</a:t>
            </a:r>
            <a:r>
              <a:rPr lang="zh-Hans" altLang="en-US" sz="4000" dirty="0">
                <a:latin typeface="Rockwell" pitchFamily="18" charset="0"/>
              </a:rPr>
              <a:t> </a:t>
            </a:r>
            <a:r>
              <a:rPr lang="en-US" altLang="zh-Hans" sz="4000" dirty="0">
                <a:latin typeface="Rockwell" pitchFamily="18" charset="0"/>
              </a:rPr>
              <a:t>IOTA</a:t>
            </a:r>
            <a:r>
              <a:rPr lang="zh-Hans" altLang="en-US" sz="4000" dirty="0">
                <a:latin typeface="Rockwell" pitchFamily="18" charset="0"/>
              </a:rPr>
              <a:t>、</a:t>
            </a:r>
            <a:r>
              <a:rPr lang="en-US" altLang="zh-Hans" sz="4000" dirty="0" err="1">
                <a:latin typeface="Rockwell" pitchFamily="18" charset="0"/>
              </a:rPr>
              <a:t>NewtonProject</a:t>
            </a:r>
            <a:r>
              <a:rPr lang="zh-TW" altLang="en-US" sz="4000" dirty="0">
                <a:latin typeface="Rockwell" pitchFamily="18" charset="0"/>
              </a:rPr>
              <a:t>等技术对接</a:t>
            </a:r>
            <a:r>
              <a:rPr lang="zh-Hans" altLang="en-US" sz="4000" dirty="0">
                <a:latin typeface="Rockwell" pitchFamily="18" charset="0"/>
              </a:rPr>
              <a:t>。</a:t>
            </a:r>
            <a:endParaRPr lang="en-US" altLang="zh-TW" sz="4000" dirty="0">
              <a:latin typeface="Rockwell" pitchFamily="18" charset="0"/>
            </a:endParaRPr>
          </a:p>
        </p:txBody>
      </p:sp>
    </p:spTree>
    <p:extLst>
      <p:ext uri="{BB962C8B-B14F-4D97-AF65-F5344CB8AC3E}">
        <p14:creationId xmlns:p14="http://schemas.microsoft.com/office/powerpoint/2010/main" val="26030845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latin typeface="STXinwei" panose="02010800040101010101" pitchFamily="2" charset="-122"/>
                <a:ea typeface="STXinwei" panose="02010800040101010101" pitchFamily="2" charset="-122"/>
              </a:rPr>
              <a:t>通过对数据资产的容器化与通证标签化</a:t>
            </a:r>
            <a:endParaRPr lang="en-US" altLang="zh-CN" dirty="0">
              <a:latin typeface="STXinwei" panose="02010800040101010101" pitchFamily="2" charset="-122"/>
              <a:ea typeface="STXinwei" panose="02010800040101010101" pitchFamily="2" charset="-122"/>
            </a:endParaRPr>
          </a:p>
        </p:txBody>
      </p:sp>
      <p:sp>
        <p:nvSpPr>
          <p:cNvPr id="31" name="Content Placeholder 2"/>
          <p:cNvSpPr>
            <a:spLocks noGrp="1"/>
          </p:cNvSpPr>
          <p:nvPr>
            <p:ph idx="1"/>
          </p:nvPr>
        </p:nvSpPr>
        <p:spPr>
          <a:xfrm>
            <a:off x="863600" y="1445381"/>
            <a:ext cx="10721297" cy="4819952"/>
          </a:xfrm>
        </p:spPr>
        <p:txBody>
          <a:bodyPr>
            <a:normAutofit/>
          </a:bodyPr>
          <a:lstStyle/>
          <a:p>
            <a:r>
              <a:rPr lang="zh-TW" altLang="en-US" sz="4000" dirty="0">
                <a:latin typeface="Rockwell" pitchFamily="18" charset="0"/>
              </a:rPr>
              <a:t>本项目将加速智能经济的发展</a:t>
            </a:r>
            <a:r>
              <a:rPr lang="zh-Hans" altLang="en-US" sz="4000" dirty="0">
                <a:latin typeface="Rockwell" pitchFamily="18" charset="0"/>
              </a:rPr>
              <a:t>， </a:t>
            </a:r>
            <a:r>
              <a:rPr lang="zh-TW" altLang="en-US" sz="4000" dirty="0">
                <a:latin typeface="Rockwell" pitchFamily="18" charset="0"/>
              </a:rPr>
              <a:t>因为</a:t>
            </a:r>
            <a:r>
              <a:rPr lang="zh-Hans" altLang="en-US" sz="4000" dirty="0">
                <a:latin typeface="Rockwell" pitchFamily="18" charset="0"/>
              </a:rPr>
              <a:t>：</a:t>
            </a:r>
            <a:endParaRPr lang="en-US" altLang="zh-Hans" sz="4000" dirty="0">
              <a:latin typeface="Rockwell" pitchFamily="18" charset="0"/>
            </a:endParaRPr>
          </a:p>
          <a:p>
            <a:pPr lvl="1"/>
            <a:r>
              <a:rPr lang="zh-TW" altLang="en-US" sz="3600" dirty="0">
                <a:latin typeface="Rockwell" pitchFamily="18" charset="0"/>
              </a:rPr>
              <a:t>软件的微服务化与通证化</a:t>
            </a:r>
            <a:r>
              <a:rPr lang="zh-Hans" altLang="en-US" sz="3600" dirty="0">
                <a:latin typeface="Rockwell" pitchFamily="18" charset="0"/>
              </a:rPr>
              <a:t>，</a:t>
            </a:r>
            <a:r>
              <a:rPr lang="zh-TW" altLang="en-US" sz="3600" dirty="0">
                <a:latin typeface="Rockwell" pitchFamily="18" charset="0"/>
              </a:rPr>
              <a:t>会增加新服务与新产品上线交易的速度</a:t>
            </a:r>
            <a:endParaRPr lang="en-US" altLang="zh-Hans" sz="3600" dirty="0">
              <a:latin typeface="Rockwell" pitchFamily="18" charset="0"/>
            </a:endParaRPr>
          </a:p>
          <a:p>
            <a:pPr lvl="1"/>
            <a:r>
              <a:rPr lang="zh-Hans" altLang="en-US" sz="3600" dirty="0">
                <a:latin typeface="Rockwell" pitchFamily="18" charset="0"/>
              </a:rPr>
              <a:t>通证</a:t>
            </a:r>
            <a:r>
              <a:rPr lang="zh-TW" altLang="en-US" sz="3600" dirty="0">
                <a:latin typeface="Rockwell" pitchFamily="18" charset="0"/>
              </a:rPr>
              <a:t>技术之确权与授权机制就是</a:t>
            </a:r>
            <a:r>
              <a:rPr lang="zh-Hans" altLang="en-US" sz="3600" dirty="0">
                <a:latin typeface="Rockwell" pitchFamily="18" charset="0"/>
              </a:rPr>
              <a:t>“</a:t>
            </a:r>
            <a:r>
              <a:rPr lang="zh-TW" altLang="en-US" sz="3600" dirty="0">
                <a:latin typeface="Rockwell" pitchFamily="18" charset="0"/>
              </a:rPr>
              <a:t>智能合约</a:t>
            </a:r>
            <a:r>
              <a:rPr lang="zh-Hans" altLang="en-US" sz="3600" dirty="0">
                <a:latin typeface="Rockwell" pitchFamily="18" charset="0"/>
              </a:rPr>
              <a:t>”</a:t>
            </a:r>
            <a:r>
              <a:rPr lang="zh-TW" altLang="en-US" sz="3600" dirty="0">
                <a:latin typeface="Rockwell" pitchFamily="18" charset="0"/>
              </a:rPr>
              <a:t>的关键技术</a:t>
            </a:r>
            <a:endParaRPr lang="en-US" altLang="zh-Hans" sz="3600" dirty="0">
              <a:latin typeface="Rockwell" pitchFamily="18" charset="0"/>
            </a:endParaRPr>
          </a:p>
          <a:p>
            <a:pPr lvl="1"/>
            <a:r>
              <a:rPr lang="zh-TW" altLang="en-US" sz="3600" dirty="0">
                <a:latin typeface="Rockwell" pitchFamily="18" charset="0"/>
              </a:rPr>
              <a:t>智能经济的规模</a:t>
            </a:r>
            <a:r>
              <a:rPr lang="zh-Hans" altLang="en-US" sz="3600" dirty="0">
                <a:latin typeface="Rockwell" pitchFamily="18" charset="0"/>
              </a:rPr>
              <a:t>，</a:t>
            </a:r>
            <a:r>
              <a:rPr lang="zh-TW" altLang="en-US" sz="3600" dirty="0">
                <a:latin typeface="Rockwell" pitchFamily="18" charset="0"/>
              </a:rPr>
              <a:t>取决于是否有更多的可被通证技术确权和授权调度的数字资产和服务</a:t>
            </a:r>
            <a:endParaRPr lang="en-US" altLang="zh-TW" sz="3600" dirty="0">
              <a:latin typeface="Rockwell" pitchFamily="18" charset="0"/>
            </a:endParaRPr>
          </a:p>
        </p:txBody>
      </p:sp>
    </p:spTree>
    <p:extLst>
      <p:ext uri="{BB962C8B-B14F-4D97-AF65-F5344CB8AC3E}">
        <p14:creationId xmlns:p14="http://schemas.microsoft.com/office/powerpoint/2010/main" val="32663603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2522" y="2048327"/>
            <a:ext cx="9650590" cy="3704492"/>
          </a:xfrm>
        </p:spPr>
        <p:txBody>
          <a:bodyPr>
            <a:normAutofit fontScale="77500" lnSpcReduction="20000"/>
          </a:bodyPr>
          <a:lstStyle/>
          <a:p>
            <a:pPr marL="0" indent="0">
              <a:buNone/>
            </a:pPr>
            <a:r>
              <a:rPr lang="zh-TW" altLang="en-US" sz="4000" dirty="0">
                <a:solidFill>
                  <a:schemeClr val="bg1"/>
                </a:solidFill>
                <a:latin typeface="Rockwell" pitchFamily="18" charset="0"/>
              </a:rPr>
              <a:t>结合微服务与通证技术可以创造一个全新的数字资产交易市场</a:t>
            </a:r>
            <a:r>
              <a:rPr lang="zh-Hans" altLang="en-US" sz="4000" dirty="0">
                <a:solidFill>
                  <a:schemeClr val="bg1"/>
                </a:solidFill>
                <a:latin typeface="Rockwell" pitchFamily="18" charset="0"/>
              </a:rPr>
              <a:t> （</a:t>
            </a:r>
            <a:r>
              <a:rPr lang="zh-TW" altLang="en-US" sz="4000" dirty="0">
                <a:solidFill>
                  <a:schemeClr val="bg1"/>
                </a:solidFill>
                <a:latin typeface="Rockwell" pitchFamily="18" charset="0"/>
              </a:rPr>
              <a:t>不仅是软件</a:t>
            </a:r>
            <a:r>
              <a:rPr lang="zh-Hans" altLang="en-US" sz="4000" dirty="0">
                <a:solidFill>
                  <a:schemeClr val="bg1"/>
                </a:solidFill>
                <a:latin typeface="Rockwell" pitchFamily="18" charset="0"/>
              </a:rPr>
              <a:t>，</a:t>
            </a:r>
            <a:r>
              <a:rPr lang="zh-TW" altLang="en-US" sz="4000" dirty="0">
                <a:solidFill>
                  <a:schemeClr val="bg1"/>
                </a:solidFill>
                <a:latin typeface="Rockwell" pitchFamily="18" charset="0"/>
              </a:rPr>
              <a:t>还有配对的其他资产</a:t>
            </a:r>
            <a:r>
              <a:rPr lang="zh-Hans" altLang="en-US" sz="4000" dirty="0">
                <a:solidFill>
                  <a:schemeClr val="bg1"/>
                </a:solidFill>
                <a:latin typeface="Rockwell" pitchFamily="18" charset="0"/>
              </a:rPr>
              <a:t>）</a:t>
            </a:r>
            <a:endParaRPr lang="en-US" altLang="zh-TW" sz="4000" dirty="0">
              <a:solidFill>
                <a:schemeClr val="bg1"/>
              </a:solidFill>
              <a:latin typeface="Rockwell" pitchFamily="18" charset="0"/>
            </a:endParaRPr>
          </a:p>
          <a:p>
            <a:pPr marL="0" indent="0">
              <a:buNone/>
            </a:pPr>
            <a:endParaRPr lang="en-US" sz="4000" dirty="0">
              <a:solidFill>
                <a:schemeClr val="bg1"/>
              </a:solidFill>
              <a:latin typeface="Rockwell" pitchFamily="18" charset="0"/>
            </a:endParaRPr>
          </a:p>
          <a:p>
            <a:pPr marL="0" indent="0">
              <a:buNone/>
            </a:pPr>
            <a:r>
              <a:rPr lang="zh-TW" altLang="en-US" sz="4000" dirty="0">
                <a:solidFill>
                  <a:schemeClr val="bg1"/>
                </a:solidFill>
                <a:latin typeface="Rockwell" pitchFamily="18" charset="0"/>
              </a:rPr>
              <a:t>微信与微商的功能特征提供了现成的使用人群以及一个可突破的技术关卡</a:t>
            </a:r>
            <a:endParaRPr lang="en-US" altLang="zh-TW" sz="4000" dirty="0">
              <a:solidFill>
                <a:schemeClr val="bg1"/>
              </a:solidFill>
              <a:latin typeface="Rockwell" pitchFamily="18" charset="0"/>
            </a:endParaRPr>
          </a:p>
          <a:p>
            <a:pPr marL="0" indent="0">
              <a:buNone/>
            </a:pPr>
            <a:endParaRPr lang="en-US" sz="4000" dirty="0">
              <a:solidFill>
                <a:schemeClr val="bg1"/>
              </a:solidFill>
              <a:latin typeface="Rockwell" pitchFamily="18" charset="0"/>
            </a:endParaRPr>
          </a:p>
          <a:p>
            <a:pPr marL="0" indent="0">
              <a:buNone/>
            </a:pPr>
            <a:r>
              <a:rPr lang="zh-TW" altLang="en-US" sz="4000" dirty="0">
                <a:solidFill>
                  <a:schemeClr val="bg1"/>
                </a:solidFill>
                <a:latin typeface="Rockwell" pitchFamily="18" charset="0"/>
              </a:rPr>
              <a:t>技术弱势群体是数字资产经济的可</a:t>
            </a:r>
            <a:r>
              <a:rPr lang="zh-TW" altLang="en-US" sz="4000">
                <a:solidFill>
                  <a:schemeClr val="bg1"/>
                </a:solidFill>
                <a:latin typeface="Rockwell" pitchFamily="18" charset="0"/>
              </a:rPr>
              <a:t>拓市场蓝海</a:t>
            </a:r>
            <a:endParaRPr lang="en-US" sz="4000" dirty="0">
              <a:solidFill>
                <a:schemeClr val="bg1"/>
              </a:solidFill>
              <a:latin typeface="Rockwell" pitchFamily="18" charset="0"/>
            </a:endParaRPr>
          </a:p>
        </p:txBody>
      </p:sp>
      <p:sp>
        <p:nvSpPr>
          <p:cNvPr id="2" name="TextBox 1"/>
          <p:cNvSpPr txBox="1"/>
          <p:nvPr/>
        </p:nvSpPr>
        <p:spPr>
          <a:xfrm>
            <a:off x="5262465" y="628278"/>
            <a:ext cx="1569660" cy="923330"/>
          </a:xfrm>
          <a:prstGeom prst="rect">
            <a:avLst/>
          </a:prstGeom>
          <a:noFill/>
        </p:spPr>
        <p:txBody>
          <a:bodyPr wrap="none" rtlCol="0">
            <a:spAutoFit/>
          </a:bodyPr>
          <a:lstStyle/>
          <a:p>
            <a:r>
              <a:rPr lang="zh-TW" altLang="en-US" sz="5400" dirty="0">
                <a:solidFill>
                  <a:prstClr val="white"/>
                </a:solidFill>
                <a:latin typeface="STXinwei" panose="02010800040101010101" pitchFamily="2" charset="-122"/>
                <a:ea typeface="STXinwei" panose="02010800040101010101" pitchFamily="2" charset="-122"/>
              </a:rPr>
              <a:t>结论</a:t>
            </a:r>
            <a:endParaRPr lang="en-US" sz="5400" dirty="0">
              <a:solidFill>
                <a:prstClr val="white"/>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2613557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latin typeface="STXinwei" panose="02010800040101010101" pitchFamily="2" charset="-122"/>
                <a:ea typeface="STXinwei" panose="02010800040101010101" pitchFamily="2" charset="-122"/>
              </a:rPr>
              <a:t>参考文献</a:t>
            </a:r>
            <a:endParaRPr lang="en-US" altLang="zh-CN" dirty="0">
              <a:latin typeface="STXinwei" panose="02010800040101010101" pitchFamily="2" charset="-122"/>
              <a:ea typeface="STXinwei" panose="02010800040101010101" pitchFamily="2" charset="-122"/>
            </a:endParaRPr>
          </a:p>
        </p:txBody>
      </p:sp>
      <p:sp>
        <p:nvSpPr>
          <p:cNvPr id="31" name="Content Placeholder 2"/>
          <p:cNvSpPr>
            <a:spLocks noGrp="1"/>
          </p:cNvSpPr>
          <p:nvPr>
            <p:ph idx="1"/>
          </p:nvPr>
        </p:nvSpPr>
        <p:spPr>
          <a:xfrm>
            <a:off x="774391" y="2301281"/>
            <a:ext cx="11142132" cy="3183468"/>
          </a:xfrm>
        </p:spPr>
        <p:txBody>
          <a:bodyPr>
            <a:normAutofit fontScale="92500"/>
          </a:bodyPr>
          <a:lstStyle/>
          <a:p>
            <a:r>
              <a:rPr lang="en-US" altLang="zh-Hans" sz="1800" dirty="0">
                <a:latin typeface="Rockwell" pitchFamily="18" charset="0"/>
              </a:rPr>
              <a:t>W. Dai, "b-money," http://</a:t>
            </a:r>
            <a:r>
              <a:rPr lang="en-US" altLang="zh-Hans" sz="1800" dirty="0" err="1">
                <a:latin typeface="Rockwell" pitchFamily="18" charset="0"/>
              </a:rPr>
              <a:t>www.weidai.com</a:t>
            </a:r>
            <a:r>
              <a:rPr lang="en-US" altLang="zh-Hans" sz="1800" dirty="0">
                <a:latin typeface="Rockwell" pitchFamily="18" charset="0"/>
              </a:rPr>
              <a:t>/</a:t>
            </a:r>
            <a:r>
              <a:rPr lang="en-US" altLang="zh-Hans" sz="1800" dirty="0" err="1">
                <a:latin typeface="Rockwell" pitchFamily="18" charset="0"/>
              </a:rPr>
              <a:t>bmoney.txt</a:t>
            </a:r>
            <a:r>
              <a:rPr lang="en-US" altLang="zh-Hans" sz="1800" dirty="0">
                <a:latin typeface="Rockwell" pitchFamily="18" charset="0"/>
              </a:rPr>
              <a:t>, 1998.</a:t>
            </a:r>
          </a:p>
          <a:p>
            <a:r>
              <a:rPr lang="en-US" altLang="zh-Hans" sz="1800" dirty="0">
                <a:latin typeface="Rockwell" pitchFamily="18" charset="0"/>
              </a:rPr>
              <a:t>S. Haber, W.S. </a:t>
            </a:r>
            <a:r>
              <a:rPr lang="en-US" altLang="zh-Hans" sz="1800" dirty="0" err="1">
                <a:latin typeface="Rockwell" pitchFamily="18" charset="0"/>
              </a:rPr>
              <a:t>Stornetta</a:t>
            </a:r>
            <a:r>
              <a:rPr lang="en-US" altLang="zh-Hans" sz="1800" dirty="0">
                <a:latin typeface="Rockwell" pitchFamily="18" charset="0"/>
              </a:rPr>
              <a:t>, "How to time-stamp a digital document," In Journal of Cryptology, </a:t>
            </a:r>
            <a:r>
              <a:rPr lang="en-US" altLang="zh-Hans" sz="1800" dirty="0" err="1">
                <a:latin typeface="Rockwell" pitchFamily="18" charset="0"/>
              </a:rPr>
              <a:t>vol</a:t>
            </a:r>
            <a:r>
              <a:rPr lang="en-US" altLang="zh-Hans" sz="1800" dirty="0">
                <a:latin typeface="Rockwell" pitchFamily="18" charset="0"/>
              </a:rPr>
              <a:t> 3, no2, pages 99-111, 1991.</a:t>
            </a:r>
          </a:p>
          <a:p>
            <a:r>
              <a:rPr lang="en-US" altLang="zh-Hans" sz="1800" dirty="0">
                <a:latin typeface="Rockwell" pitchFamily="18" charset="0"/>
              </a:rPr>
              <a:t>S. Haber, W.S. </a:t>
            </a:r>
            <a:r>
              <a:rPr lang="en-US" altLang="zh-Hans" sz="1800" dirty="0" err="1">
                <a:latin typeface="Rockwell" pitchFamily="18" charset="0"/>
              </a:rPr>
              <a:t>Stornetta</a:t>
            </a:r>
            <a:r>
              <a:rPr lang="en-US" altLang="zh-Hans" sz="1800" dirty="0">
                <a:latin typeface="Rockwell" pitchFamily="18" charset="0"/>
              </a:rPr>
              <a:t>, “Secure names for bit-strings,” In Proceedings of the 4th ACM Conference</a:t>
            </a:r>
            <a:r>
              <a:rPr lang="zh-Hans" altLang="en-US" sz="1800" dirty="0">
                <a:latin typeface="Rockwell" pitchFamily="18" charset="0"/>
              </a:rPr>
              <a:t> </a:t>
            </a:r>
            <a:r>
              <a:rPr lang="en-US" altLang="zh-Hans" sz="1800" dirty="0">
                <a:latin typeface="Rockwell" pitchFamily="18" charset="0"/>
              </a:rPr>
              <a:t>on Computer and Communications Security, pages 28-35, April 1997.</a:t>
            </a:r>
          </a:p>
          <a:p>
            <a:r>
              <a:rPr lang="en-US" altLang="zh-Hans" sz="1800" dirty="0">
                <a:latin typeface="Rockwell" pitchFamily="18" charset="0"/>
              </a:rPr>
              <a:t>A.C. Yao, “Theory and applications of trapdoor functions” In Proc. 23rd FOCS, pp80-91. IEEE 1982.</a:t>
            </a:r>
          </a:p>
          <a:p>
            <a:r>
              <a:rPr lang="en-US" altLang="zh-Hans" sz="1800" dirty="0">
                <a:latin typeface="Rockwell" pitchFamily="18" charset="0"/>
              </a:rPr>
              <a:t>Duplicity web page: </a:t>
            </a:r>
            <a:r>
              <a:rPr lang="en-US" altLang="zh-Hans" sz="1800" dirty="0">
                <a:latin typeface="Rockwell" pitchFamily="18" charset="0"/>
                <a:hlinkClick r:id="rId2"/>
              </a:rPr>
              <a:t>https://hub.docker.com/r/wernight/duplicity/</a:t>
            </a:r>
            <a:endParaRPr lang="en-US" altLang="zh-Hans" sz="1800" dirty="0">
              <a:latin typeface="Rockwell" pitchFamily="18" charset="0"/>
            </a:endParaRPr>
          </a:p>
          <a:p>
            <a:r>
              <a:rPr lang="en-US" altLang="zh-Hans" sz="1800" dirty="0" err="1">
                <a:latin typeface="Rockwell" pitchFamily="18" charset="0"/>
              </a:rPr>
              <a:t>Volmerize</a:t>
            </a:r>
            <a:r>
              <a:rPr lang="en-US" altLang="zh-Hans" sz="1800" dirty="0">
                <a:latin typeface="Rockwell" pitchFamily="18" charset="0"/>
              </a:rPr>
              <a:t> web page: https://</a:t>
            </a:r>
            <a:r>
              <a:rPr lang="en-US" altLang="zh-Hans" sz="1800" dirty="0" err="1">
                <a:latin typeface="Rockwell" pitchFamily="18" charset="0"/>
              </a:rPr>
              <a:t>github.com</a:t>
            </a:r>
            <a:r>
              <a:rPr lang="en-US" altLang="zh-Hans" sz="1800" dirty="0">
                <a:latin typeface="Rockwell" pitchFamily="18" charset="0"/>
              </a:rPr>
              <a:t>/</a:t>
            </a:r>
            <a:r>
              <a:rPr lang="en-US" altLang="zh-Hans" sz="1800" dirty="0" err="1">
                <a:latin typeface="Rockwell" pitchFamily="18" charset="0"/>
              </a:rPr>
              <a:t>blacklabelops</a:t>
            </a:r>
            <a:r>
              <a:rPr lang="en-US" altLang="zh-Hans" sz="1800" dirty="0">
                <a:latin typeface="Rockwell" pitchFamily="18" charset="0"/>
              </a:rPr>
              <a:t>/</a:t>
            </a:r>
            <a:r>
              <a:rPr lang="en-US" altLang="zh-Hans" sz="1800" dirty="0" err="1">
                <a:latin typeface="Rockwell" pitchFamily="18" charset="0"/>
              </a:rPr>
              <a:t>volumerize</a:t>
            </a:r>
            <a:endParaRPr lang="en-US" altLang="zh-Hans" sz="1800" dirty="0">
              <a:latin typeface="Rockwell" pitchFamily="18" charset="0"/>
            </a:endParaRPr>
          </a:p>
          <a:p>
            <a:r>
              <a:rPr lang="en-US" altLang="zh-Hans" sz="1800" dirty="0">
                <a:latin typeface="Rockwell" pitchFamily="18" charset="0"/>
              </a:rPr>
              <a:t>http://</a:t>
            </a:r>
            <a:r>
              <a:rPr lang="en-US" altLang="zh-Hans" sz="1800" dirty="0" err="1">
                <a:latin typeface="Rockwell" pitchFamily="18" charset="0"/>
              </a:rPr>
              <a:t>toyhouse.cc</a:t>
            </a:r>
            <a:endParaRPr lang="en-US" altLang="zh-Hans" sz="1800" dirty="0">
              <a:latin typeface="Rockwell" pitchFamily="18" charset="0"/>
            </a:endParaRPr>
          </a:p>
          <a:p>
            <a:r>
              <a:rPr lang="en-US" altLang="zh-Hans" sz="1800" dirty="0">
                <a:latin typeface="Rockwell" pitchFamily="18" charset="0"/>
              </a:rPr>
              <a:t>http://</a:t>
            </a:r>
            <a:r>
              <a:rPr lang="en-US" altLang="zh-Hans" sz="1800" dirty="0" err="1">
                <a:latin typeface="Rockwell" pitchFamily="18" charset="0"/>
              </a:rPr>
              <a:t>steemit.org</a:t>
            </a:r>
            <a:endParaRPr lang="en-US" altLang="zh-Hans" sz="1800" dirty="0">
              <a:latin typeface="Rockwell" pitchFamily="18" charset="0"/>
            </a:endParaRPr>
          </a:p>
        </p:txBody>
      </p:sp>
    </p:spTree>
    <p:extLst>
      <p:ext uri="{BB962C8B-B14F-4D97-AF65-F5344CB8AC3E}">
        <p14:creationId xmlns:p14="http://schemas.microsoft.com/office/powerpoint/2010/main" val="2439343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fontScale="90000"/>
          </a:bodyPr>
          <a:lstStyle/>
          <a:p>
            <a:r>
              <a:rPr lang="zh-TW" altLang="en-US" dirty="0">
                <a:latin typeface="STXinwei" panose="02010800040101010101" pitchFamily="2" charset="-122"/>
                <a:ea typeface="STXinwei" panose="02010800040101010101" pitchFamily="2" charset="-122"/>
              </a:rPr>
              <a:t>新一代的</a:t>
            </a:r>
            <a:r>
              <a:rPr lang="zh-Hans" altLang="en-US" dirty="0">
                <a:latin typeface="STXinwei" panose="02010800040101010101" pitchFamily="2" charset="-122"/>
                <a:ea typeface="STXinwei" panose="02010800040101010101" pitchFamily="2" charset="-122"/>
              </a:rPr>
              <a:t>通证</a:t>
            </a:r>
            <a:r>
              <a:rPr lang="zh-TW" altLang="en-US" dirty="0">
                <a:latin typeface="STXinwei" panose="02010800040101010101" pitchFamily="2" charset="-122"/>
                <a:ea typeface="STXinwei" panose="02010800040101010101" pitchFamily="2" charset="-122"/>
              </a:rPr>
              <a:t>技术</a:t>
            </a:r>
            <a:br>
              <a:rPr lang="en-US" altLang="zh-TW" dirty="0">
                <a:latin typeface="STXinwei" panose="02010800040101010101" pitchFamily="2" charset="-122"/>
                <a:ea typeface="STXinwei" panose="02010800040101010101" pitchFamily="2" charset="-122"/>
              </a:rPr>
            </a:br>
            <a:r>
              <a:rPr lang="zh-TW" altLang="en-US" dirty="0">
                <a:latin typeface="STXinwei" panose="02010800040101010101" pitchFamily="2" charset="-122"/>
                <a:ea typeface="STXinwei" panose="02010800040101010101" pitchFamily="2" charset="-122"/>
              </a:rPr>
              <a:t>将重塑所有资产的确权与授权方法</a:t>
            </a:r>
            <a:endParaRPr lang="en-US" altLang="zh-CN" dirty="0">
              <a:latin typeface="STXinwei" panose="02010800040101010101" pitchFamily="2" charset="-122"/>
              <a:ea typeface="STXinwei" panose="02010800040101010101" pitchFamily="2" charset="-122"/>
            </a:endParaRPr>
          </a:p>
        </p:txBody>
      </p:sp>
      <p:graphicFrame>
        <p:nvGraphicFramePr>
          <p:cNvPr id="3" name="Table 2">
            <a:extLst>
              <a:ext uri="{FF2B5EF4-FFF2-40B4-BE49-F238E27FC236}">
                <a16:creationId xmlns:a16="http://schemas.microsoft.com/office/drawing/2014/main" id="{235763BB-C65C-D448-A2B0-E0D3CE2AFCBF}"/>
              </a:ext>
            </a:extLst>
          </p:cNvPr>
          <p:cNvGraphicFramePr>
            <a:graphicFrameLocks noGrp="1"/>
          </p:cNvGraphicFramePr>
          <p:nvPr>
            <p:extLst>
              <p:ext uri="{D42A27DB-BD31-4B8C-83A1-F6EECF244321}">
                <p14:modId xmlns:p14="http://schemas.microsoft.com/office/powerpoint/2010/main" val="2208058016"/>
              </p:ext>
            </p:extLst>
          </p:nvPr>
        </p:nvGraphicFramePr>
        <p:xfrm>
          <a:off x="553155" y="1763889"/>
          <a:ext cx="11266312" cy="4704645"/>
        </p:xfrm>
        <a:graphic>
          <a:graphicData uri="http://schemas.openxmlformats.org/drawingml/2006/table">
            <a:tbl>
              <a:tblPr firstRow="1" bandRow="1">
                <a:tableStyleId>{5C22544A-7EE6-4342-B048-85BDC9FD1C3A}</a:tableStyleId>
              </a:tblPr>
              <a:tblGrid>
                <a:gridCol w="5633156">
                  <a:extLst>
                    <a:ext uri="{9D8B030D-6E8A-4147-A177-3AD203B41FA5}">
                      <a16:colId xmlns:a16="http://schemas.microsoft.com/office/drawing/2014/main" val="3843293947"/>
                    </a:ext>
                  </a:extLst>
                </a:gridCol>
                <a:gridCol w="5633156">
                  <a:extLst>
                    <a:ext uri="{9D8B030D-6E8A-4147-A177-3AD203B41FA5}">
                      <a16:colId xmlns:a16="http://schemas.microsoft.com/office/drawing/2014/main" val="1681289353"/>
                    </a:ext>
                  </a:extLst>
                </a:gridCol>
              </a:tblGrid>
              <a:tr h="930589">
                <a:tc>
                  <a:txBody>
                    <a:bodyPr/>
                    <a:lstStyle/>
                    <a:p>
                      <a:pPr algn="ctr"/>
                      <a:r>
                        <a:rPr lang="zh-TW" altLang="en-US" sz="4000" dirty="0">
                          <a:latin typeface="STXinwei" panose="02010800040101010101" pitchFamily="2" charset="-122"/>
                          <a:ea typeface="STXinwei" panose="02010800040101010101" pitchFamily="2" charset="-122"/>
                        </a:rPr>
                        <a:t>传统数字资产</a:t>
                      </a:r>
                      <a:endParaRPr lang="en-US" sz="4000" dirty="0">
                        <a:latin typeface="STXinwei" panose="02010800040101010101" pitchFamily="2" charset="-122"/>
                        <a:ea typeface="STXinwei" panose="02010800040101010101" pitchFamily="2" charset="-122"/>
                      </a:endParaRPr>
                    </a:p>
                  </a:txBody>
                  <a:tcPr anchor="ctr"/>
                </a:tc>
                <a:tc>
                  <a:txBody>
                    <a:bodyPr/>
                    <a:lstStyle/>
                    <a:p>
                      <a:pPr algn="ctr"/>
                      <a:r>
                        <a:rPr lang="zh-TW" altLang="en-US" sz="4000" dirty="0">
                          <a:latin typeface="STXinwei" panose="02010800040101010101" pitchFamily="2" charset="-122"/>
                          <a:ea typeface="STXinwei" panose="02010800040101010101" pitchFamily="2" charset="-122"/>
                        </a:rPr>
                        <a:t>通证化数字资产</a:t>
                      </a:r>
                      <a:endParaRPr lang="en-US" sz="4000" dirty="0">
                        <a:latin typeface="STXinwei" panose="02010800040101010101" pitchFamily="2" charset="-122"/>
                        <a:ea typeface="STXinwei" panose="02010800040101010101" pitchFamily="2" charset="-122"/>
                      </a:endParaRPr>
                    </a:p>
                  </a:txBody>
                  <a:tcPr anchor="ctr"/>
                </a:tc>
                <a:extLst>
                  <a:ext uri="{0D108BD9-81ED-4DB2-BD59-A6C34878D82A}">
                    <a16:rowId xmlns:a16="http://schemas.microsoft.com/office/drawing/2014/main" val="3584820360"/>
                  </a:ext>
                </a:extLst>
              </a:tr>
              <a:tr h="943514">
                <a:tc>
                  <a:txBody>
                    <a:bodyPr/>
                    <a:lstStyle/>
                    <a:p>
                      <a:pPr algn="ctr"/>
                      <a:r>
                        <a:rPr lang="zh-TW" altLang="en-US" sz="3200" dirty="0">
                          <a:latin typeface="STXinwei" panose="02010800040101010101" pitchFamily="2" charset="-122"/>
                          <a:ea typeface="STXinwei" panose="02010800040101010101" pitchFamily="2" charset="-122"/>
                        </a:rPr>
                        <a:t>静态数字内容</a:t>
                      </a:r>
                      <a:r>
                        <a:rPr lang="zh-Hans" altLang="en-US" sz="3200" dirty="0">
                          <a:latin typeface="STXinwei" panose="02010800040101010101" pitchFamily="2" charset="-122"/>
                          <a:ea typeface="STXinwei" panose="02010800040101010101" pitchFamily="2" charset="-122"/>
                        </a:rPr>
                        <a:t>（</a:t>
                      </a:r>
                      <a:r>
                        <a:rPr lang="zh-TW" altLang="en-US" sz="3200" dirty="0">
                          <a:latin typeface="STXinwei" panose="02010800040101010101" pitchFamily="2" charset="-122"/>
                          <a:ea typeface="STXinwei" panose="02010800040101010101" pitchFamily="2" charset="-122"/>
                        </a:rPr>
                        <a:t>音视频</a:t>
                      </a:r>
                      <a:r>
                        <a:rPr lang="zh-Hans" altLang="en-US" sz="3200" dirty="0">
                          <a:latin typeface="STXinwei" panose="02010800040101010101" pitchFamily="2" charset="-122"/>
                          <a:ea typeface="STXinwei" panose="02010800040101010101" pitchFamily="2" charset="-122"/>
                        </a:rPr>
                        <a:t>、</a:t>
                      </a:r>
                      <a:r>
                        <a:rPr lang="zh-TW" altLang="en-US" sz="3200" dirty="0">
                          <a:latin typeface="STXinwei" panose="02010800040101010101" pitchFamily="2" charset="-122"/>
                          <a:ea typeface="STXinwei" panose="02010800040101010101" pitchFamily="2" charset="-122"/>
                        </a:rPr>
                        <a:t>文字</a:t>
                      </a:r>
                      <a:r>
                        <a:rPr lang="zh-Hans" altLang="en-US" sz="3200" dirty="0">
                          <a:latin typeface="STXinwei" panose="02010800040101010101" pitchFamily="2" charset="-122"/>
                          <a:ea typeface="STXinwei" panose="02010800040101010101" pitchFamily="2" charset="-122"/>
                        </a:rPr>
                        <a:t>）</a:t>
                      </a:r>
                      <a:endParaRPr lang="en-US" sz="3200" dirty="0">
                        <a:latin typeface="STXinwei" panose="02010800040101010101" pitchFamily="2" charset="-122"/>
                        <a:ea typeface="STXinwei" panose="02010800040101010101" pitchFamily="2" charset="-122"/>
                      </a:endParaRPr>
                    </a:p>
                  </a:txBody>
                  <a:tcPr anchor="ctr"/>
                </a:tc>
                <a:tc>
                  <a:txBody>
                    <a:bodyPr/>
                    <a:lstStyle/>
                    <a:p>
                      <a:pPr algn="ctr"/>
                      <a:r>
                        <a:rPr lang="zh-TW" altLang="en-US" sz="3200" dirty="0">
                          <a:latin typeface="STXinwei" panose="02010800040101010101" pitchFamily="2" charset="-122"/>
                          <a:ea typeface="STXinwei" panose="02010800040101010101" pitchFamily="2" charset="-122"/>
                        </a:rPr>
                        <a:t>动态确权与授权的数字资产</a:t>
                      </a:r>
                      <a:endParaRPr lang="en-US" sz="3200" dirty="0">
                        <a:latin typeface="STXinwei" panose="02010800040101010101" pitchFamily="2" charset="-122"/>
                        <a:ea typeface="STXinwei" panose="02010800040101010101" pitchFamily="2" charset="-122"/>
                      </a:endParaRPr>
                    </a:p>
                  </a:txBody>
                  <a:tcPr anchor="ctr"/>
                </a:tc>
                <a:extLst>
                  <a:ext uri="{0D108BD9-81ED-4DB2-BD59-A6C34878D82A}">
                    <a16:rowId xmlns:a16="http://schemas.microsoft.com/office/drawing/2014/main" val="2174953449"/>
                  </a:ext>
                </a:extLst>
              </a:tr>
              <a:tr h="943514">
                <a:tc>
                  <a:txBody>
                    <a:bodyPr/>
                    <a:lstStyle/>
                    <a:p>
                      <a:pPr algn="ctr"/>
                      <a:r>
                        <a:rPr lang="zh-TW" altLang="en-US" sz="3200" dirty="0">
                          <a:latin typeface="STXinwei" panose="02010800040101010101" pitchFamily="2" charset="-122"/>
                          <a:ea typeface="STXinwei" panose="02010800040101010101" pitchFamily="2" charset="-122"/>
                        </a:rPr>
                        <a:t>专业机构发布的内容查询服务</a:t>
                      </a:r>
                      <a:endParaRPr lang="en-US" sz="3200" dirty="0">
                        <a:latin typeface="STXinwei" panose="02010800040101010101" pitchFamily="2" charset="-122"/>
                        <a:ea typeface="STXinwei" panose="02010800040101010101" pitchFamily="2" charset="-122"/>
                      </a:endParaRPr>
                    </a:p>
                  </a:txBody>
                  <a:tcPr anchor="ctr"/>
                </a:tc>
                <a:tc>
                  <a:txBody>
                    <a:bodyPr/>
                    <a:lstStyle/>
                    <a:p>
                      <a:pPr algn="ctr"/>
                      <a:r>
                        <a:rPr lang="zh-TW" altLang="en-US" sz="3200" dirty="0">
                          <a:latin typeface="STXinwei" panose="02010800040101010101" pitchFamily="2" charset="-122"/>
                          <a:ea typeface="STXinwei" panose="02010800040101010101" pitchFamily="2" charset="-122"/>
                        </a:rPr>
                        <a:t>全民参与的数字内容发布</a:t>
                      </a:r>
                      <a:endParaRPr lang="en-US" sz="3200" dirty="0">
                        <a:latin typeface="STXinwei" panose="02010800040101010101" pitchFamily="2" charset="-122"/>
                        <a:ea typeface="STXinwei" panose="02010800040101010101" pitchFamily="2" charset="-122"/>
                      </a:endParaRPr>
                    </a:p>
                  </a:txBody>
                  <a:tcPr anchor="ctr"/>
                </a:tc>
                <a:extLst>
                  <a:ext uri="{0D108BD9-81ED-4DB2-BD59-A6C34878D82A}">
                    <a16:rowId xmlns:a16="http://schemas.microsoft.com/office/drawing/2014/main" val="2715089484"/>
                  </a:ext>
                </a:extLst>
              </a:tr>
              <a:tr h="943514">
                <a:tc>
                  <a:txBody>
                    <a:bodyPr/>
                    <a:lstStyle/>
                    <a:p>
                      <a:pPr algn="ctr"/>
                      <a:r>
                        <a:rPr lang="zh-TW" altLang="en-US" sz="3200" dirty="0">
                          <a:latin typeface="STXinwei" panose="02010800040101010101" pitchFamily="2" charset="-122"/>
                          <a:ea typeface="STXinwei" panose="02010800040101010101" pitchFamily="2" charset="-122"/>
                        </a:rPr>
                        <a:t>针对特定应用场景开发的软件</a:t>
                      </a:r>
                      <a:endParaRPr lang="en-US" sz="3200" dirty="0">
                        <a:latin typeface="STXinwei" panose="02010800040101010101" pitchFamily="2" charset="-122"/>
                        <a:ea typeface="STXinwei" panose="02010800040101010101" pitchFamily="2" charset="-122"/>
                      </a:endParaRPr>
                    </a:p>
                  </a:txBody>
                  <a:tcPr anchor="ctr"/>
                </a:tc>
                <a:tc>
                  <a:txBody>
                    <a:bodyPr/>
                    <a:lstStyle/>
                    <a:p>
                      <a:pPr algn="ctr"/>
                      <a:r>
                        <a:rPr lang="zh-TW" altLang="en-US" sz="3200" dirty="0">
                          <a:latin typeface="STXinwei" panose="02010800040101010101" pitchFamily="2" charset="-122"/>
                          <a:ea typeface="STXinwei" panose="02010800040101010101" pitchFamily="2" charset="-122"/>
                        </a:rPr>
                        <a:t>可灵活重组的微服务</a:t>
                      </a:r>
                      <a:endParaRPr lang="en-US" sz="3200" dirty="0">
                        <a:latin typeface="STXinwei" panose="02010800040101010101" pitchFamily="2" charset="-122"/>
                        <a:ea typeface="STXinwei" panose="02010800040101010101" pitchFamily="2" charset="-122"/>
                      </a:endParaRPr>
                    </a:p>
                  </a:txBody>
                  <a:tcPr anchor="ctr"/>
                </a:tc>
                <a:extLst>
                  <a:ext uri="{0D108BD9-81ED-4DB2-BD59-A6C34878D82A}">
                    <a16:rowId xmlns:a16="http://schemas.microsoft.com/office/drawing/2014/main" val="418529337"/>
                  </a:ext>
                </a:extLst>
              </a:tr>
              <a:tr h="943514">
                <a:tc>
                  <a:txBody>
                    <a:bodyPr/>
                    <a:lstStyle/>
                    <a:p>
                      <a:pPr algn="ctr"/>
                      <a:r>
                        <a:rPr lang="zh-TW" altLang="en-US" sz="3200" dirty="0">
                          <a:latin typeface="STXinwei" panose="02010800040101010101" pitchFamily="2" charset="-122"/>
                          <a:ea typeface="STXinwei" panose="02010800040101010101" pitchFamily="2" charset="-122"/>
                        </a:rPr>
                        <a:t>专业的信息运营技术人员</a:t>
                      </a:r>
                      <a:endParaRPr lang="en-US" sz="3200" dirty="0">
                        <a:latin typeface="STXinwei" panose="02010800040101010101" pitchFamily="2" charset="-122"/>
                        <a:ea typeface="STXinwei" panose="02010800040101010101" pitchFamily="2" charset="-122"/>
                      </a:endParaRPr>
                    </a:p>
                  </a:txBody>
                  <a:tcPr anchor="ctr"/>
                </a:tc>
                <a:tc>
                  <a:txBody>
                    <a:bodyPr/>
                    <a:lstStyle/>
                    <a:p>
                      <a:pPr algn="ctr"/>
                      <a:r>
                        <a:rPr lang="zh-TW" altLang="en-US" sz="3200" dirty="0">
                          <a:latin typeface="STXinwei" panose="02010800040101010101" pitchFamily="2" charset="-122"/>
                          <a:ea typeface="STXinwei" panose="02010800040101010101" pitchFamily="2" charset="-122"/>
                        </a:rPr>
                        <a:t>个人化的数字资产管理</a:t>
                      </a:r>
                      <a:endParaRPr lang="en-US" sz="3200" dirty="0">
                        <a:latin typeface="STXinwei" panose="02010800040101010101" pitchFamily="2" charset="-122"/>
                        <a:ea typeface="STXinwei" panose="02010800040101010101" pitchFamily="2" charset="-122"/>
                      </a:endParaRPr>
                    </a:p>
                  </a:txBody>
                  <a:tcPr anchor="ctr"/>
                </a:tc>
                <a:extLst>
                  <a:ext uri="{0D108BD9-81ED-4DB2-BD59-A6C34878D82A}">
                    <a16:rowId xmlns:a16="http://schemas.microsoft.com/office/drawing/2014/main" val="481190999"/>
                  </a:ext>
                </a:extLst>
              </a:tr>
            </a:tbl>
          </a:graphicData>
        </a:graphic>
      </p:graphicFrame>
    </p:spTree>
    <p:extLst>
      <p:ext uri="{BB962C8B-B14F-4D97-AF65-F5344CB8AC3E}">
        <p14:creationId xmlns:p14="http://schemas.microsoft.com/office/powerpoint/2010/main" val="3864555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latin typeface="STXinwei" panose="02010800040101010101" pitchFamily="2" charset="-122"/>
                <a:ea typeface="STXinwei" panose="02010800040101010101" pitchFamily="2" charset="-122"/>
              </a:rPr>
              <a:t>区块链</a:t>
            </a:r>
            <a:r>
              <a:rPr lang="zh-Hans" altLang="en-US" dirty="0">
                <a:latin typeface="STXinwei" panose="02010800040101010101" pitchFamily="2" charset="-122"/>
                <a:ea typeface="STXinwei" panose="02010800040101010101" pitchFamily="2" charset="-122"/>
              </a:rPr>
              <a:t>：</a:t>
            </a:r>
            <a:r>
              <a:rPr lang="zh-TW" altLang="en-US" dirty="0">
                <a:latin typeface="STXinwei" panose="02010800040101010101" pitchFamily="2" charset="-122"/>
                <a:ea typeface="STXinwei" panose="02010800040101010101" pitchFamily="2" charset="-122"/>
              </a:rPr>
              <a:t>透明且能评估</a:t>
            </a:r>
            <a:r>
              <a:rPr lang="zh-Hans" altLang="en-US" dirty="0">
                <a:latin typeface="STXinwei" panose="02010800040101010101" pitchFamily="2" charset="-122"/>
                <a:ea typeface="STXinwei" panose="02010800040101010101" pitchFamily="2" charset="-122"/>
              </a:rPr>
              <a:t>可信度的</a:t>
            </a:r>
            <a:r>
              <a:rPr lang="zh-TW" altLang="en-US" dirty="0">
                <a:latin typeface="STXinwei" panose="02010800040101010101" pitchFamily="2" charset="-122"/>
                <a:ea typeface="STXinwei" panose="02010800040101010101" pitchFamily="2" charset="-122"/>
              </a:rPr>
              <a:t>数据库</a:t>
            </a:r>
            <a:endParaRPr lang="en-US" altLang="zh-CN" dirty="0">
              <a:latin typeface="STXinwei" panose="02010800040101010101" pitchFamily="2" charset="-122"/>
              <a:ea typeface="STXinwei" panose="02010800040101010101" pitchFamily="2" charset="-122"/>
            </a:endParaRPr>
          </a:p>
        </p:txBody>
      </p:sp>
      <p:sp>
        <p:nvSpPr>
          <p:cNvPr id="3" name="TextBox 2">
            <a:extLst>
              <a:ext uri="{FF2B5EF4-FFF2-40B4-BE49-F238E27FC236}">
                <a16:creationId xmlns:a16="http://schemas.microsoft.com/office/drawing/2014/main" id="{2A14289D-404A-A342-A314-10FAD34E15E6}"/>
              </a:ext>
            </a:extLst>
          </p:cNvPr>
          <p:cNvSpPr txBox="1"/>
          <p:nvPr/>
        </p:nvSpPr>
        <p:spPr>
          <a:xfrm>
            <a:off x="2625136" y="5992306"/>
            <a:ext cx="7378943" cy="646331"/>
          </a:xfrm>
          <a:prstGeom prst="rect">
            <a:avLst/>
          </a:prstGeom>
          <a:noFill/>
        </p:spPr>
        <p:txBody>
          <a:bodyPr wrap="none" rtlCol="0">
            <a:spAutoFit/>
          </a:bodyPr>
          <a:lstStyle/>
          <a:p>
            <a:pPr lvl="0" defTabSz="457200">
              <a:defRPr/>
            </a:pPr>
            <a:r>
              <a:rPr kumimoji="0" lang="zh-Hans" altLang="en-US"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实现低成本的</a:t>
            </a:r>
            <a:r>
              <a:rPr kumimoji="0" lang="zh-TW" altLang="en-US"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可信日志</a:t>
            </a:r>
            <a:r>
              <a:rPr kumimoji="0" lang="en-US" altLang="zh-TW"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a:t>
            </a:r>
            <a:r>
              <a:rPr kumimoji="0" lang="zh-TW" altLang="en-US"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账本</a:t>
            </a:r>
            <a:r>
              <a:rPr kumimoji="0" lang="en-US" altLang="zh-TW"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a:t>
            </a:r>
            <a:r>
              <a:rPr kumimoji="0" lang="zh-TW" altLang="en-US"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数据库</a:t>
            </a:r>
            <a:endParaRPr kumimoji="0" lang="en-US"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cxnSp>
        <p:nvCxnSpPr>
          <p:cNvPr id="42" name="Straight Arrow Connector 41">
            <a:extLst>
              <a:ext uri="{FF2B5EF4-FFF2-40B4-BE49-F238E27FC236}">
                <a16:creationId xmlns:a16="http://schemas.microsoft.com/office/drawing/2014/main" id="{1BADA377-C918-284C-8A0A-60428EDDF495}"/>
              </a:ext>
            </a:extLst>
          </p:cNvPr>
          <p:cNvCxnSpPr>
            <a:cxnSpLocks/>
          </p:cNvCxnSpPr>
          <p:nvPr/>
        </p:nvCxnSpPr>
        <p:spPr>
          <a:xfrm flipV="1">
            <a:off x="-1872761" y="3371964"/>
            <a:ext cx="635013" cy="1"/>
          </a:xfrm>
          <a:prstGeom prst="straightConnector1">
            <a:avLst/>
          </a:prstGeom>
          <a:ln w="63500">
            <a:solidFill>
              <a:srgbClr val="FF0000"/>
            </a:solidFill>
            <a:tailEnd type="triangle" w="med" len="lg"/>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C652E850-7999-884B-839B-B7020CD7C808}"/>
              </a:ext>
            </a:extLst>
          </p:cNvPr>
          <p:cNvCxnSpPr>
            <a:cxnSpLocks/>
          </p:cNvCxnSpPr>
          <p:nvPr/>
        </p:nvCxnSpPr>
        <p:spPr>
          <a:xfrm>
            <a:off x="-829122" y="3371964"/>
            <a:ext cx="615462" cy="0"/>
          </a:xfrm>
          <a:prstGeom prst="straightConnector1">
            <a:avLst/>
          </a:prstGeom>
          <a:ln w="63500">
            <a:solidFill>
              <a:srgbClr val="FF0000"/>
            </a:solidFill>
            <a:tailEnd type="triangle" w="med" len="lg"/>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198B13B5-3DB3-3C44-B616-BEF23F0F8998}"/>
              </a:ext>
            </a:extLst>
          </p:cNvPr>
          <p:cNvSpPr txBox="1"/>
          <p:nvPr/>
        </p:nvSpPr>
        <p:spPr>
          <a:xfrm>
            <a:off x="-2021653" y="1952568"/>
            <a:ext cx="1011815"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Han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rPr>
              <a:t>sign</a:t>
            </a:r>
            <a:endParaRPr kumimoji="0" 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endParaRPr>
          </a:p>
        </p:txBody>
      </p:sp>
      <p:cxnSp>
        <p:nvCxnSpPr>
          <p:cNvPr id="57" name="Straight Arrow Connector 56">
            <a:extLst>
              <a:ext uri="{FF2B5EF4-FFF2-40B4-BE49-F238E27FC236}">
                <a16:creationId xmlns:a16="http://schemas.microsoft.com/office/drawing/2014/main" id="{C8C0B996-9769-484C-8228-2D55401A9460}"/>
              </a:ext>
            </a:extLst>
          </p:cNvPr>
          <p:cNvCxnSpPr>
            <a:cxnSpLocks/>
          </p:cNvCxnSpPr>
          <p:nvPr/>
        </p:nvCxnSpPr>
        <p:spPr>
          <a:xfrm>
            <a:off x="13337886" y="3435928"/>
            <a:ext cx="720969" cy="0"/>
          </a:xfrm>
          <a:prstGeom prst="straightConnector1">
            <a:avLst/>
          </a:prstGeom>
          <a:ln w="63500">
            <a:solidFill>
              <a:srgbClr val="FF0000"/>
            </a:solidFill>
            <a:tailEnd type="triangle" w="med" len="lg"/>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CB042512-C5FC-EB4A-8010-6170F08BC721}"/>
              </a:ext>
            </a:extLst>
          </p:cNvPr>
          <p:cNvSpPr txBox="1"/>
          <p:nvPr/>
        </p:nvSpPr>
        <p:spPr>
          <a:xfrm>
            <a:off x="13139784" y="2056211"/>
            <a:ext cx="1297150"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Han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rPr>
              <a:t>chain</a:t>
            </a:r>
            <a:endParaRPr kumimoji="0" 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endParaRPr>
          </a:p>
        </p:txBody>
      </p:sp>
      <p:sp>
        <p:nvSpPr>
          <p:cNvPr id="61" name="TextBox 60">
            <a:extLst>
              <a:ext uri="{FF2B5EF4-FFF2-40B4-BE49-F238E27FC236}">
                <a16:creationId xmlns:a16="http://schemas.microsoft.com/office/drawing/2014/main" id="{9E2A3278-3900-C742-818D-7BB61D4A7A8A}"/>
              </a:ext>
            </a:extLst>
          </p:cNvPr>
          <p:cNvSpPr txBox="1"/>
          <p:nvPr/>
        </p:nvSpPr>
        <p:spPr>
          <a:xfrm>
            <a:off x="2817539" y="5489530"/>
            <a:ext cx="6901248" cy="461665"/>
          </a:xfrm>
          <a:prstGeom prst="rect">
            <a:avLst/>
          </a:prstGeom>
          <a:noFill/>
        </p:spPr>
        <p:txBody>
          <a:bodyPr wrap="none" rtlCol="0">
            <a:spAutoFit/>
          </a:bodyPr>
          <a:lstStyle/>
          <a:p>
            <a:r>
              <a:rPr lang="zh-TW" altLang="en-US" sz="2400" dirty="0">
                <a:solidFill>
                  <a:schemeClr val="bg1"/>
                </a:solidFill>
                <a:latin typeface="STXinwei" panose="02010800040101010101" pitchFamily="2" charset="-122"/>
                <a:ea typeface="STXinwei" panose="02010800040101010101" pitchFamily="2" charset="-122"/>
              </a:rPr>
              <a:t>区块链的</a:t>
            </a:r>
            <a:r>
              <a:rPr lang="en-US" altLang="zh-CN" sz="2400" dirty="0">
                <a:solidFill>
                  <a:schemeClr val="bg1"/>
                </a:solidFill>
                <a:latin typeface="STXinwei" panose="02010800040101010101" pitchFamily="2" charset="-122"/>
                <a:ea typeface="STXinwei" panose="02010800040101010101" pitchFamily="2" charset="-122"/>
              </a:rPr>
              <a:t>256</a:t>
            </a:r>
            <a:r>
              <a:rPr lang="zh-TW" altLang="en-US" sz="2400" dirty="0">
                <a:solidFill>
                  <a:schemeClr val="bg1"/>
                </a:solidFill>
                <a:latin typeface="STXinwei" panose="02010800040101010101" pitchFamily="2" charset="-122"/>
                <a:ea typeface="STXinwei" panose="02010800040101010101" pitchFamily="2" charset="-122"/>
              </a:rPr>
              <a:t>比特账号总量</a:t>
            </a:r>
            <a:r>
              <a:rPr lang="zh-CN" altLang="en-US" sz="2400" dirty="0">
                <a:solidFill>
                  <a:schemeClr val="bg1"/>
                </a:solidFill>
                <a:latin typeface="STXinwei" panose="02010800040101010101" pitchFamily="2" charset="-122"/>
                <a:ea typeface="STXinwei" panose="02010800040101010101" pitchFamily="2" charset="-122"/>
              </a:rPr>
              <a:t>：</a:t>
            </a:r>
            <a:r>
              <a:rPr lang="en-US" altLang="zh-CN" sz="2400" dirty="0">
                <a:solidFill>
                  <a:schemeClr val="bg1"/>
                </a:solidFill>
                <a:latin typeface="STXinwei" panose="02010800040101010101" pitchFamily="2" charset="-122"/>
                <a:ea typeface="STXinwei" panose="02010800040101010101" pitchFamily="2" charset="-122"/>
              </a:rPr>
              <a:t>2</a:t>
            </a:r>
            <a:r>
              <a:rPr lang="en-US" altLang="zh-CN" sz="2400" baseline="30000" dirty="0">
                <a:solidFill>
                  <a:schemeClr val="bg1"/>
                </a:solidFill>
                <a:latin typeface="STXinwei" panose="02010800040101010101" pitchFamily="2" charset="-122"/>
                <a:ea typeface="STXinwei" panose="02010800040101010101" pitchFamily="2" charset="-122"/>
              </a:rPr>
              <a:t>256</a:t>
            </a:r>
            <a:r>
              <a:rPr lang="en-US" altLang="zh-CN" sz="2400" dirty="0">
                <a:solidFill>
                  <a:schemeClr val="bg1"/>
                </a:solidFill>
                <a:latin typeface="STXinwei" panose="02010800040101010101" pitchFamily="2" charset="-122"/>
                <a:ea typeface="STXinwei" panose="02010800040101010101" pitchFamily="2" charset="-122"/>
              </a:rPr>
              <a:t>=10</a:t>
            </a:r>
            <a:r>
              <a:rPr lang="en-US" altLang="zh-CN" sz="2400" baseline="30000" dirty="0">
                <a:solidFill>
                  <a:schemeClr val="bg1"/>
                </a:solidFill>
                <a:latin typeface="STXinwei" panose="02010800040101010101" pitchFamily="2" charset="-122"/>
                <a:ea typeface="STXinwei" panose="02010800040101010101" pitchFamily="2" charset="-122"/>
              </a:rPr>
              <a:t>77</a:t>
            </a:r>
            <a:r>
              <a:rPr lang="en-US" altLang="zh-CN" sz="2400" dirty="0">
                <a:solidFill>
                  <a:schemeClr val="bg1"/>
                </a:solidFill>
                <a:latin typeface="STXinwei" panose="02010800040101010101" pitchFamily="2" charset="-122"/>
                <a:ea typeface="STXinwei" panose="02010800040101010101" pitchFamily="2" charset="-122"/>
              </a:rPr>
              <a:t>=10</a:t>
            </a:r>
            <a:r>
              <a:rPr lang="en-US" altLang="zh-CN" sz="2400" baseline="30000" dirty="0">
                <a:solidFill>
                  <a:schemeClr val="bg1"/>
                </a:solidFill>
                <a:latin typeface="STXinwei" panose="02010800040101010101" pitchFamily="2" charset="-122"/>
                <a:ea typeface="STXinwei" panose="02010800040101010101" pitchFamily="2" charset="-122"/>
              </a:rPr>
              <a:t>50</a:t>
            </a:r>
            <a:r>
              <a:rPr lang="zh-CN" altLang="en-US" sz="2400" dirty="0">
                <a:solidFill>
                  <a:schemeClr val="bg1"/>
                </a:solidFill>
                <a:latin typeface="STXinwei" panose="02010800040101010101" pitchFamily="2" charset="-122"/>
                <a:ea typeface="STXinwei" panose="02010800040101010101" pitchFamily="2" charset="-122"/>
              </a:rPr>
              <a:t>*</a:t>
            </a:r>
            <a:r>
              <a:rPr lang="en-US" altLang="zh-CN" sz="2400" dirty="0">
                <a:solidFill>
                  <a:schemeClr val="bg1"/>
                </a:solidFill>
                <a:latin typeface="STXinwei" panose="02010800040101010101" pitchFamily="2" charset="-122"/>
                <a:ea typeface="STXinwei" panose="02010800040101010101" pitchFamily="2" charset="-122"/>
              </a:rPr>
              <a:t>10</a:t>
            </a:r>
            <a:r>
              <a:rPr lang="en-US" altLang="zh-CN" sz="2400" baseline="30000" dirty="0">
                <a:solidFill>
                  <a:schemeClr val="bg1"/>
                </a:solidFill>
                <a:latin typeface="STXinwei" panose="02010800040101010101" pitchFamily="2" charset="-122"/>
                <a:ea typeface="STXinwei" panose="02010800040101010101" pitchFamily="2" charset="-122"/>
              </a:rPr>
              <a:t>27</a:t>
            </a:r>
            <a:endParaRPr lang="en-US" sz="2400" baseline="30000" dirty="0">
              <a:solidFill>
                <a:schemeClr val="bg1"/>
              </a:solidFill>
              <a:latin typeface="STXinwei" panose="02010800040101010101" pitchFamily="2" charset="-122"/>
              <a:ea typeface="STXinwei" panose="02010800040101010101" pitchFamily="2" charset="-122"/>
            </a:endParaRPr>
          </a:p>
        </p:txBody>
      </p:sp>
      <p:grpSp>
        <p:nvGrpSpPr>
          <p:cNvPr id="69" name="Group 68">
            <a:extLst>
              <a:ext uri="{FF2B5EF4-FFF2-40B4-BE49-F238E27FC236}">
                <a16:creationId xmlns:a16="http://schemas.microsoft.com/office/drawing/2014/main" id="{55A37F10-243D-CE4B-BF53-288F6877C52F}"/>
              </a:ext>
            </a:extLst>
          </p:cNvPr>
          <p:cNvGrpSpPr/>
          <p:nvPr/>
        </p:nvGrpSpPr>
        <p:grpSpPr>
          <a:xfrm>
            <a:off x="1830267" y="1356573"/>
            <a:ext cx="8688239" cy="4030781"/>
            <a:chOff x="5998606" y="3789746"/>
            <a:chExt cx="5965931" cy="2496923"/>
          </a:xfrm>
        </p:grpSpPr>
        <p:pic>
          <p:nvPicPr>
            <p:cNvPr id="70" name="Picture 69">
              <a:extLst>
                <a:ext uri="{FF2B5EF4-FFF2-40B4-BE49-F238E27FC236}">
                  <a16:creationId xmlns:a16="http://schemas.microsoft.com/office/drawing/2014/main" id="{CC476968-1BA7-0442-A310-7A6D74C8C1B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98606" y="3789746"/>
              <a:ext cx="5965931" cy="2496923"/>
            </a:xfrm>
            <a:prstGeom prst="rect">
              <a:avLst/>
            </a:prstGeom>
          </p:spPr>
        </p:pic>
        <p:sp>
          <p:nvSpPr>
            <p:cNvPr id="71" name="TextBox 70">
              <a:extLst>
                <a:ext uri="{FF2B5EF4-FFF2-40B4-BE49-F238E27FC236}">
                  <a16:creationId xmlns:a16="http://schemas.microsoft.com/office/drawing/2014/main" id="{0D86CE69-98B4-6041-9671-BC3FA51BE06D}"/>
                </a:ext>
              </a:extLst>
            </p:cNvPr>
            <p:cNvSpPr txBox="1"/>
            <p:nvPr/>
          </p:nvSpPr>
          <p:spPr>
            <a:xfrm>
              <a:off x="8551296"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72" name="TextBox 71">
              <a:extLst>
                <a:ext uri="{FF2B5EF4-FFF2-40B4-BE49-F238E27FC236}">
                  <a16:creationId xmlns:a16="http://schemas.microsoft.com/office/drawing/2014/main" id="{DFF05960-0F23-2245-A605-9998B76B372D}"/>
                </a:ext>
              </a:extLst>
            </p:cNvPr>
            <p:cNvSpPr txBox="1"/>
            <p:nvPr/>
          </p:nvSpPr>
          <p:spPr>
            <a:xfrm>
              <a:off x="9810423"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73" name="TextBox 72">
              <a:extLst>
                <a:ext uri="{FF2B5EF4-FFF2-40B4-BE49-F238E27FC236}">
                  <a16:creationId xmlns:a16="http://schemas.microsoft.com/office/drawing/2014/main" id="{033C67E9-931C-A24E-AC85-57217030C4B5}"/>
                </a:ext>
              </a:extLst>
            </p:cNvPr>
            <p:cNvSpPr txBox="1"/>
            <p:nvPr/>
          </p:nvSpPr>
          <p:spPr>
            <a:xfrm>
              <a:off x="11069549"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74" name="TextBox 73">
              <a:extLst>
                <a:ext uri="{FF2B5EF4-FFF2-40B4-BE49-F238E27FC236}">
                  <a16:creationId xmlns:a16="http://schemas.microsoft.com/office/drawing/2014/main" id="{D985CA29-612E-1541-9129-324E19216C3C}"/>
                </a:ext>
              </a:extLst>
            </p:cNvPr>
            <p:cNvSpPr txBox="1"/>
            <p:nvPr/>
          </p:nvSpPr>
          <p:spPr>
            <a:xfrm>
              <a:off x="7292169"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75" name="TextBox 74">
              <a:extLst>
                <a:ext uri="{FF2B5EF4-FFF2-40B4-BE49-F238E27FC236}">
                  <a16:creationId xmlns:a16="http://schemas.microsoft.com/office/drawing/2014/main" id="{9606A865-1906-5945-89A0-E5B350120301}"/>
                </a:ext>
              </a:extLst>
            </p:cNvPr>
            <p:cNvSpPr txBox="1"/>
            <p:nvPr/>
          </p:nvSpPr>
          <p:spPr>
            <a:xfrm>
              <a:off x="6033042"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spTree>
    <p:extLst>
      <p:ext uri="{BB962C8B-B14F-4D97-AF65-F5344CB8AC3E}">
        <p14:creationId xmlns:p14="http://schemas.microsoft.com/office/powerpoint/2010/main" val="1839496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 Diagonal Corner Rectangle 15">
            <a:extLst>
              <a:ext uri="{FF2B5EF4-FFF2-40B4-BE49-F238E27FC236}">
                <a16:creationId xmlns:a16="http://schemas.microsoft.com/office/drawing/2014/main" id="{A190E29A-0C26-D340-9EA9-F44F7AB49626}"/>
              </a:ext>
            </a:extLst>
          </p:cNvPr>
          <p:cNvSpPr/>
          <p:nvPr/>
        </p:nvSpPr>
        <p:spPr>
          <a:xfrm>
            <a:off x="3612404" y="1963468"/>
            <a:ext cx="4339999" cy="3363870"/>
          </a:xfrm>
          <a:prstGeom prst="round2Diag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sz="4000" dirty="0">
                <a:latin typeface="Weibei SC" panose="03000800000000000000" pitchFamily="66" charset="-128"/>
                <a:ea typeface="Weibei SC" panose="03000800000000000000" pitchFamily="66" charset="-128"/>
              </a:rPr>
              <a:t>信息系统</a:t>
            </a:r>
            <a:r>
              <a:rPr lang="zh-Hans" altLang="en-US" sz="4000" dirty="0">
                <a:latin typeface="Weibei SC" panose="03000800000000000000" pitchFamily="66" charset="-128"/>
                <a:ea typeface="Weibei SC" panose="03000800000000000000" pitchFamily="66" charset="-128"/>
              </a:rPr>
              <a:t>：</a:t>
            </a:r>
            <a:endParaRPr lang="en-US" altLang="zh-Hans" sz="4000" dirty="0">
              <a:latin typeface="Weibei SC" panose="03000800000000000000" pitchFamily="66" charset="-128"/>
              <a:ea typeface="Weibei SC" panose="03000800000000000000" pitchFamily="66" charset="-128"/>
            </a:endParaRPr>
          </a:p>
          <a:p>
            <a:pPr algn="ctr"/>
            <a:r>
              <a:rPr lang="zh-TW" altLang="en-US" sz="4000" dirty="0">
                <a:latin typeface="Weibei SC" panose="03000800000000000000" pitchFamily="66" charset="-128"/>
                <a:ea typeface="Weibei SC" panose="03000800000000000000" pitchFamily="66" charset="-128"/>
              </a:rPr>
              <a:t>黑盒子</a:t>
            </a:r>
            <a:r>
              <a:rPr lang="zh-Hans" altLang="en-US" sz="4000" dirty="0">
                <a:latin typeface="Weibei SC" panose="03000800000000000000" pitchFamily="66" charset="-128"/>
                <a:ea typeface="Weibei SC" panose="03000800000000000000" pitchFamily="66" charset="-128"/>
              </a:rPr>
              <a:t>。。。</a:t>
            </a:r>
            <a:endParaRPr lang="en-US" sz="4000" dirty="0">
              <a:latin typeface="Weibei SC" panose="03000800000000000000" pitchFamily="66" charset="-128"/>
              <a:ea typeface="Weibei SC" panose="03000800000000000000" pitchFamily="66" charset="-128"/>
            </a:endParaRPr>
          </a:p>
        </p:txBody>
      </p:sp>
      <p:sp>
        <p:nvSpPr>
          <p:cNvPr id="2" name="Title 1"/>
          <p:cNvSpPr>
            <a:spLocks noGrp="1"/>
          </p:cNvSpPr>
          <p:nvPr>
            <p:ph type="title"/>
          </p:nvPr>
        </p:nvSpPr>
        <p:spPr>
          <a:xfrm>
            <a:off x="329784" y="274638"/>
            <a:ext cx="11407514" cy="1143000"/>
          </a:xfrm>
        </p:spPr>
        <p:txBody>
          <a:bodyPr>
            <a:normAutofit/>
          </a:bodyPr>
          <a:lstStyle/>
          <a:p>
            <a:r>
              <a:rPr lang="zh-TW" altLang="en-US" dirty="0">
                <a:latin typeface="STXinwei" panose="02010800040101010101" pitchFamily="2" charset="-122"/>
                <a:ea typeface="STXinwei" panose="02010800040101010101" pitchFamily="2" charset="-122"/>
              </a:rPr>
              <a:t>数字资产可被打包为通证化货币</a:t>
            </a:r>
            <a:endParaRPr lang="en-US" altLang="zh-CN" dirty="0">
              <a:latin typeface="STXinwei" panose="02010800040101010101" pitchFamily="2" charset="-122"/>
              <a:ea typeface="STXinwei" panose="02010800040101010101" pitchFamily="2" charset="-122"/>
            </a:endParaRPr>
          </a:p>
        </p:txBody>
      </p:sp>
      <p:sp>
        <p:nvSpPr>
          <p:cNvPr id="27" name="TextBox 26">
            <a:extLst>
              <a:ext uri="{FF2B5EF4-FFF2-40B4-BE49-F238E27FC236}">
                <a16:creationId xmlns:a16="http://schemas.microsoft.com/office/drawing/2014/main" id="{E5B25477-C53B-5144-9B63-0747BDB6BDC0}"/>
              </a:ext>
            </a:extLst>
          </p:cNvPr>
          <p:cNvSpPr txBox="1"/>
          <p:nvPr/>
        </p:nvSpPr>
        <p:spPr>
          <a:xfrm>
            <a:off x="3224843" y="1512373"/>
            <a:ext cx="5227713" cy="369332"/>
          </a:xfrm>
          <a:prstGeom prst="rect">
            <a:avLst/>
          </a:prstGeom>
          <a:noFill/>
        </p:spPr>
        <p:txBody>
          <a:bodyPr wrap="none" rtlCol="0">
            <a:spAutoFit/>
          </a:bodyPr>
          <a:lstStyle/>
          <a:p>
            <a:r>
              <a:rPr lang="zh-TW" altLang="en-US" dirty="0">
                <a:solidFill>
                  <a:schemeClr val="bg1"/>
                </a:solidFill>
                <a:latin typeface="STXinwei" panose="02010800040101010101" pitchFamily="2" charset="-122"/>
                <a:ea typeface="STXinwei" panose="02010800040101010101" pitchFamily="2" charset="-122"/>
              </a:rPr>
              <a:t>区块链的</a:t>
            </a:r>
            <a:r>
              <a:rPr lang="en-US" altLang="zh-CN" dirty="0">
                <a:solidFill>
                  <a:schemeClr val="bg1"/>
                </a:solidFill>
                <a:latin typeface="STXinwei" panose="02010800040101010101" pitchFamily="2" charset="-122"/>
                <a:ea typeface="STXinwei" panose="02010800040101010101" pitchFamily="2" charset="-122"/>
              </a:rPr>
              <a:t>256</a:t>
            </a:r>
            <a:r>
              <a:rPr lang="zh-TW" altLang="en-US" dirty="0">
                <a:solidFill>
                  <a:schemeClr val="bg1"/>
                </a:solidFill>
                <a:latin typeface="STXinwei" panose="02010800040101010101" pitchFamily="2" charset="-122"/>
                <a:ea typeface="STXinwei" panose="02010800040101010101" pitchFamily="2" charset="-122"/>
              </a:rPr>
              <a:t>比特账号总量</a:t>
            </a:r>
            <a:r>
              <a:rPr lang="zh-CN" altLang="en-US" dirty="0">
                <a:solidFill>
                  <a:schemeClr val="bg1"/>
                </a:solidFill>
                <a:latin typeface="STXinwei" panose="02010800040101010101" pitchFamily="2" charset="-122"/>
                <a:ea typeface="STXinwei" panose="02010800040101010101" pitchFamily="2" charset="-122"/>
              </a:rPr>
              <a:t>：</a:t>
            </a:r>
            <a:r>
              <a:rPr lang="en-US" altLang="zh-CN" dirty="0">
                <a:solidFill>
                  <a:schemeClr val="bg1"/>
                </a:solidFill>
                <a:latin typeface="STXinwei" panose="02010800040101010101" pitchFamily="2" charset="-122"/>
                <a:ea typeface="STXinwei" panose="02010800040101010101" pitchFamily="2" charset="-122"/>
              </a:rPr>
              <a:t>2</a:t>
            </a:r>
            <a:r>
              <a:rPr lang="en-US" altLang="zh-CN" baseline="30000" dirty="0">
                <a:solidFill>
                  <a:schemeClr val="bg1"/>
                </a:solidFill>
                <a:latin typeface="STXinwei" panose="02010800040101010101" pitchFamily="2" charset="-122"/>
                <a:ea typeface="STXinwei" panose="02010800040101010101" pitchFamily="2" charset="-122"/>
              </a:rPr>
              <a:t>256</a:t>
            </a:r>
            <a:r>
              <a:rPr lang="en-US" altLang="zh-CN" dirty="0">
                <a:solidFill>
                  <a:schemeClr val="bg1"/>
                </a:solidFill>
                <a:latin typeface="STXinwei" panose="02010800040101010101" pitchFamily="2" charset="-122"/>
                <a:ea typeface="STXinwei" panose="02010800040101010101" pitchFamily="2" charset="-122"/>
              </a:rPr>
              <a:t>=10</a:t>
            </a:r>
            <a:r>
              <a:rPr lang="en-US" altLang="zh-CN" baseline="30000" dirty="0">
                <a:solidFill>
                  <a:schemeClr val="bg1"/>
                </a:solidFill>
                <a:latin typeface="STXinwei" panose="02010800040101010101" pitchFamily="2" charset="-122"/>
                <a:ea typeface="STXinwei" panose="02010800040101010101" pitchFamily="2" charset="-122"/>
              </a:rPr>
              <a:t>77</a:t>
            </a:r>
            <a:r>
              <a:rPr lang="en-US" altLang="zh-CN" dirty="0">
                <a:solidFill>
                  <a:schemeClr val="bg1"/>
                </a:solidFill>
                <a:latin typeface="STXinwei" panose="02010800040101010101" pitchFamily="2" charset="-122"/>
                <a:ea typeface="STXinwei" panose="02010800040101010101" pitchFamily="2" charset="-122"/>
              </a:rPr>
              <a:t>=10</a:t>
            </a:r>
            <a:r>
              <a:rPr lang="en-US" altLang="zh-CN" baseline="30000" dirty="0">
                <a:solidFill>
                  <a:schemeClr val="bg1"/>
                </a:solidFill>
                <a:latin typeface="STXinwei" panose="02010800040101010101" pitchFamily="2" charset="-122"/>
                <a:ea typeface="STXinwei" panose="02010800040101010101" pitchFamily="2" charset="-122"/>
              </a:rPr>
              <a:t>50</a:t>
            </a:r>
            <a:r>
              <a:rPr lang="zh-CN" altLang="en-US" dirty="0">
                <a:solidFill>
                  <a:schemeClr val="bg1"/>
                </a:solidFill>
                <a:latin typeface="STXinwei" panose="02010800040101010101" pitchFamily="2" charset="-122"/>
                <a:ea typeface="STXinwei" panose="02010800040101010101" pitchFamily="2" charset="-122"/>
              </a:rPr>
              <a:t>*</a:t>
            </a:r>
            <a:r>
              <a:rPr lang="en-US" altLang="zh-CN" dirty="0">
                <a:solidFill>
                  <a:schemeClr val="bg1"/>
                </a:solidFill>
                <a:latin typeface="STXinwei" panose="02010800040101010101" pitchFamily="2" charset="-122"/>
                <a:ea typeface="STXinwei" panose="02010800040101010101" pitchFamily="2" charset="-122"/>
              </a:rPr>
              <a:t>10</a:t>
            </a:r>
            <a:r>
              <a:rPr lang="en-US" altLang="zh-CN" baseline="30000" dirty="0">
                <a:solidFill>
                  <a:schemeClr val="bg1"/>
                </a:solidFill>
                <a:latin typeface="STXinwei" panose="02010800040101010101" pitchFamily="2" charset="-122"/>
                <a:ea typeface="STXinwei" panose="02010800040101010101" pitchFamily="2" charset="-122"/>
              </a:rPr>
              <a:t>27</a:t>
            </a:r>
            <a:endParaRPr lang="en-US" baseline="30000" dirty="0">
              <a:solidFill>
                <a:schemeClr val="bg1"/>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31416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 Diagonal Corner Rectangle 15">
            <a:extLst>
              <a:ext uri="{FF2B5EF4-FFF2-40B4-BE49-F238E27FC236}">
                <a16:creationId xmlns:a16="http://schemas.microsoft.com/office/drawing/2014/main" id="{A190E29A-0C26-D340-9EA9-F44F7AB49626}"/>
              </a:ext>
            </a:extLst>
          </p:cNvPr>
          <p:cNvSpPr/>
          <p:nvPr/>
        </p:nvSpPr>
        <p:spPr>
          <a:xfrm>
            <a:off x="3612404" y="1963468"/>
            <a:ext cx="4339999" cy="3363870"/>
          </a:xfrm>
          <a:prstGeom prst="round2Diag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0" dirty="0">
              <a:latin typeface="STXinwei" panose="02010800040101010101" pitchFamily="2" charset="-122"/>
              <a:ea typeface="STXinwei" panose="02010800040101010101" pitchFamily="2" charset="-122"/>
            </a:endParaRPr>
          </a:p>
        </p:txBody>
      </p:sp>
      <p:sp>
        <p:nvSpPr>
          <p:cNvPr id="2" name="Title 1"/>
          <p:cNvSpPr>
            <a:spLocks noGrp="1"/>
          </p:cNvSpPr>
          <p:nvPr>
            <p:ph type="title"/>
          </p:nvPr>
        </p:nvSpPr>
        <p:spPr>
          <a:xfrm>
            <a:off x="329784" y="274638"/>
            <a:ext cx="11407514" cy="1143000"/>
          </a:xfrm>
        </p:spPr>
        <p:txBody>
          <a:bodyPr>
            <a:normAutofit/>
          </a:bodyPr>
          <a:lstStyle/>
          <a:p>
            <a:r>
              <a:rPr lang="zh-TW" altLang="en-US" dirty="0">
                <a:latin typeface="STXinwei" panose="02010800040101010101" pitchFamily="2" charset="-122"/>
                <a:ea typeface="STXinwei" panose="02010800040101010101" pitchFamily="2" charset="-122"/>
              </a:rPr>
              <a:t>数字资产可被打包为通证化货币</a:t>
            </a:r>
            <a:endParaRPr lang="en-US" altLang="zh-CN" dirty="0">
              <a:latin typeface="STXinwei" panose="02010800040101010101" pitchFamily="2" charset="-122"/>
              <a:ea typeface="STXinwei" panose="02010800040101010101" pitchFamily="2" charset="-122"/>
            </a:endParaRPr>
          </a:p>
        </p:txBody>
      </p:sp>
      <p:grpSp>
        <p:nvGrpSpPr>
          <p:cNvPr id="4" name="Group 3">
            <a:extLst>
              <a:ext uri="{FF2B5EF4-FFF2-40B4-BE49-F238E27FC236}">
                <a16:creationId xmlns:a16="http://schemas.microsoft.com/office/drawing/2014/main" id="{2F027CEA-2A96-5746-A1AF-339CB0A370A1}"/>
              </a:ext>
            </a:extLst>
          </p:cNvPr>
          <p:cNvGrpSpPr/>
          <p:nvPr/>
        </p:nvGrpSpPr>
        <p:grpSpPr>
          <a:xfrm>
            <a:off x="661980" y="2190877"/>
            <a:ext cx="10045238" cy="3151641"/>
            <a:chOff x="661980" y="2190877"/>
            <a:chExt cx="10045238" cy="3151641"/>
          </a:xfrm>
        </p:grpSpPr>
        <p:sp>
          <p:nvSpPr>
            <p:cNvPr id="6" name="Round Diagonal Corner Rectangle 5">
              <a:extLst>
                <a:ext uri="{FF2B5EF4-FFF2-40B4-BE49-F238E27FC236}">
                  <a16:creationId xmlns:a16="http://schemas.microsoft.com/office/drawing/2014/main" id="{2285D71A-6191-0A45-90BB-8132200501EF}"/>
                </a:ext>
              </a:extLst>
            </p:cNvPr>
            <p:cNvSpPr/>
            <p:nvPr/>
          </p:nvSpPr>
          <p:spPr>
            <a:xfrm>
              <a:off x="4603088" y="2190877"/>
              <a:ext cx="2314222" cy="1225777"/>
            </a:xfrm>
            <a:prstGeom prst="round2Diag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sz="2400" dirty="0">
                  <a:solidFill>
                    <a:schemeClr val="tx1"/>
                  </a:solidFill>
                  <a:latin typeface="STXinwei" panose="02010800040101010101" pitchFamily="2" charset="-122"/>
                  <a:ea typeface="STXinwei" panose="02010800040101010101" pitchFamily="2" charset="-122"/>
                </a:rPr>
                <a:t>基于通证技术标示的数据包</a:t>
              </a:r>
              <a:endParaRPr lang="en-US" sz="2400" dirty="0">
                <a:solidFill>
                  <a:schemeClr val="tx1"/>
                </a:solidFill>
                <a:latin typeface="STXinwei" panose="02010800040101010101" pitchFamily="2" charset="-122"/>
                <a:ea typeface="STXinwei" panose="02010800040101010101" pitchFamily="2" charset="-122"/>
              </a:endParaRPr>
            </a:p>
          </p:txBody>
        </p:sp>
        <p:sp>
          <p:nvSpPr>
            <p:cNvPr id="7" name="Round Diagonal Corner Rectangle 6">
              <a:extLst>
                <a:ext uri="{FF2B5EF4-FFF2-40B4-BE49-F238E27FC236}">
                  <a16:creationId xmlns:a16="http://schemas.microsoft.com/office/drawing/2014/main" id="{F3CD3DB8-DB6B-1841-97EA-3360A6F9EC9A}"/>
                </a:ext>
              </a:extLst>
            </p:cNvPr>
            <p:cNvSpPr/>
            <p:nvPr/>
          </p:nvSpPr>
          <p:spPr>
            <a:xfrm>
              <a:off x="4603088" y="3443564"/>
              <a:ext cx="2314222" cy="728420"/>
            </a:xfrm>
            <a:prstGeom prst="round2Diag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sz="2000" dirty="0">
                  <a:solidFill>
                    <a:schemeClr val="tx1"/>
                  </a:solidFill>
                  <a:latin typeface="STXinwei" panose="02010800040101010101" pitchFamily="2" charset="-122"/>
                  <a:ea typeface="STXinwei" panose="02010800040101010101" pitchFamily="2" charset="-122"/>
                </a:rPr>
                <a:t>通证化管理的</a:t>
              </a:r>
              <a:endParaRPr lang="en-US" altLang="zh-TW" sz="2000" dirty="0">
                <a:solidFill>
                  <a:schemeClr val="tx1"/>
                </a:solidFill>
                <a:latin typeface="STXinwei" panose="02010800040101010101" pitchFamily="2" charset="-122"/>
                <a:ea typeface="STXinwei" panose="02010800040101010101" pitchFamily="2" charset="-122"/>
              </a:endParaRPr>
            </a:p>
            <a:p>
              <a:pPr algn="ctr"/>
              <a:r>
                <a:rPr lang="zh-TW" altLang="en-US" sz="2000" dirty="0">
                  <a:solidFill>
                    <a:schemeClr val="tx1"/>
                  </a:solidFill>
                  <a:latin typeface="STXinwei" panose="02010800040101010101" pitchFamily="2" charset="-122"/>
                  <a:ea typeface="STXinwei" panose="02010800040101010101" pitchFamily="2" charset="-122"/>
                </a:rPr>
                <a:t>可重组微服务包</a:t>
              </a:r>
              <a:endParaRPr lang="en-US" sz="2000" dirty="0">
                <a:solidFill>
                  <a:schemeClr val="tx1"/>
                </a:solidFill>
                <a:latin typeface="STXinwei" panose="02010800040101010101" pitchFamily="2" charset="-122"/>
                <a:ea typeface="STXinwei" panose="02010800040101010101" pitchFamily="2" charset="-122"/>
              </a:endParaRPr>
            </a:p>
          </p:txBody>
        </p:sp>
        <p:sp>
          <p:nvSpPr>
            <p:cNvPr id="8" name="Round Diagonal Corner Rectangle 7">
              <a:extLst>
                <a:ext uri="{FF2B5EF4-FFF2-40B4-BE49-F238E27FC236}">
                  <a16:creationId xmlns:a16="http://schemas.microsoft.com/office/drawing/2014/main" id="{B494FC71-58FD-504B-8A8B-450072E37CDE}"/>
                </a:ext>
              </a:extLst>
            </p:cNvPr>
            <p:cNvSpPr/>
            <p:nvPr/>
          </p:nvSpPr>
          <p:spPr>
            <a:xfrm>
              <a:off x="4603088" y="4360501"/>
              <a:ext cx="2314222" cy="826576"/>
            </a:xfrm>
            <a:prstGeom prst="round2Diag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sz="2000" dirty="0">
                  <a:solidFill>
                    <a:schemeClr val="tx1"/>
                  </a:solidFill>
                  <a:latin typeface="STXinwei" panose="02010800040101010101" pitchFamily="2" charset="-122"/>
                  <a:ea typeface="STXinwei" panose="02010800040101010101" pitchFamily="2" charset="-122"/>
                </a:rPr>
                <a:t>自动化微服务配置备份与恢复技术</a:t>
              </a:r>
              <a:endParaRPr lang="en-US" sz="2000" dirty="0">
                <a:solidFill>
                  <a:schemeClr val="tx1"/>
                </a:solidFill>
                <a:latin typeface="STXinwei" panose="02010800040101010101" pitchFamily="2" charset="-122"/>
                <a:ea typeface="STXinwei" panose="02010800040101010101" pitchFamily="2" charset="-122"/>
              </a:endParaRPr>
            </a:p>
          </p:txBody>
        </p:sp>
        <p:pic>
          <p:nvPicPr>
            <p:cNvPr id="9" name="Picture 8">
              <a:extLst>
                <a:ext uri="{FF2B5EF4-FFF2-40B4-BE49-F238E27FC236}">
                  <a16:creationId xmlns:a16="http://schemas.microsoft.com/office/drawing/2014/main" id="{C0256A4A-E78C-6C4F-A558-70A39895BE2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80666" y="4366855"/>
              <a:ext cx="600107" cy="830419"/>
            </a:xfrm>
            <a:prstGeom prst="rect">
              <a:avLst/>
            </a:prstGeom>
          </p:spPr>
        </p:pic>
        <p:pic>
          <p:nvPicPr>
            <p:cNvPr id="10" name="Picture 9">
              <a:extLst>
                <a:ext uri="{FF2B5EF4-FFF2-40B4-BE49-F238E27FC236}">
                  <a16:creationId xmlns:a16="http://schemas.microsoft.com/office/drawing/2014/main" id="{92E35395-8A42-FA48-A42B-D80EDD2549A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596087" y="3443564"/>
              <a:ext cx="1101737" cy="781699"/>
            </a:xfrm>
            <a:prstGeom prst="rect">
              <a:avLst/>
            </a:prstGeom>
          </p:spPr>
        </p:pic>
        <p:pic>
          <p:nvPicPr>
            <p:cNvPr id="11" name="Picture 2" descr="Image result for kibana screenshots">
              <a:hlinkClick r:id="rId4"/>
              <a:extLst>
                <a:ext uri="{FF2B5EF4-FFF2-40B4-BE49-F238E27FC236}">
                  <a16:creationId xmlns:a16="http://schemas.microsoft.com/office/drawing/2014/main" id="{D31A3D43-7E5A-6141-8096-0749F5F0076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496113" y="2465557"/>
              <a:ext cx="1211105" cy="6764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7421388-5191-5D49-986F-0B845956BB6F}"/>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49365" y="2465557"/>
              <a:ext cx="1164059" cy="715270"/>
            </a:xfrm>
            <a:prstGeom prst="rect">
              <a:avLst/>
            </a:prstGeom>
          </p:spPr>
        </p:pic>
        <p:pic>
          <p:nvPicPr>
            <p:cNvPr id="13" name="Picture 12">
              <a:extLst>
                <a:ext uri="{FF2B5EF4-FFF2-40B4-BE49-F238E27FC236}">
                  <a16:creationId xmlns:a16="http://schemas.microsoft.com/office/drawing/2014/main" id="{45C1BD42-50D2-A84A-9ADF-7963D4CEAE1C}"/>
                </a:ext>
              </a:extLst>
            </p:cNvPr>
            <p:cNvPicPr>
              <a:picLocks noChangeAspect="1"/>
            </p:cNvPicPr>
            <p:nvPr/>
          </p:nvPicPr>
          <p:blipFill rotWithShape="1">
            <a:blip r:embed="rId7"/>
            <a:srcRect l="10437" r="10283" b="28278"/>
            <a:stretch/>
          </p:blipFill>
          <p:spPr>
            <a:xfrm>
              <a:off x="764129" y="3415460"/>
              <a:ext cx="1175473" cy="755732"/>
            </a:xfrm>
            <a:prstGeom prst="rect">
              <a:avLst/>
            </a:prstGeom>
          </p:spPr>
        </p:pic>
        <p:pic>
          <p:nvPicPr>
            <p:cNvPr id="14" name="Picture 13">
              <a:extLst>
                <a:ext uri="{FF2B5EF4-FFF2-40B4-BE49-F238E27FC236}">
                  <a16:creationId xmlns:a16="http://schemas.microsoft.com/office/drawing/2014/main" id="{2DE522E6-1624-F243-B1FD-A6FE97268BB8}"/>
                </a:ext>
              </a:extLst>
            </p:cNvPr>
            <p:cNvPicPr>
              <a:picLocks noChangeAspect="1"/>
            </p:cNvPicPr>
            <p:nvPr/>
          </p:nvPicPr>
          <p:blipFill rotWithShape="1">
            <a:blip r:embed="rId8"/>
            <a:srcRect l="82410" t="32198" r="2037" b="48518"/>
            <a:stretch/>
          </p:blipFill>
          <p:spPr>
            <a:xfrm>
              <a:off x="661980" y="4297969"/>
              <a:ext cx="1318899" cy="959877"/>
            </a:xfrm>
            <a:prstGeom prst="rect">
              <a:avLst/>
            </a:prstGeom>
          </p:spPr>
        </p:pic>
        <p:sp>
          <p:nvSpPr>
            <p:cNvPr id="15" name="TextBox 14">
              <a:extLst>
                <a:ext uri="{FF2B5EF4-FFF2-40B4-BE49-F238E27FC236}">
                  <a16:creationId xmlns:a16="http://schemas.microsoft.com/office/drawing/2014/main" id="{802088CD-A32D-324B-94ED-B1D047191577}"/>
                </a:ext>
              </a:extLst>
            </p:cNvPr>
            <p:cNvSpPr txBox="1"/>
            <p:nvPr/>
          </p:nvSpPr>
          <p:spPr>
            <a:xfrm>
              <a:off x="661980" y="4696187"/>
              <a:ext cx="1338828" cy="646331"/>
            </a:xfrm>
            <a:prstGeom prst="rect">
              <a:avLst/>
            </a:prstGeom>
            <a:noFill/>
          </p:spPr>
          <p:txBody>
            <a:bodyPr wrap="none" rtlCol="0">
              <a:spAutoFit/>
            </a:bodyPr>
            <a:lstStyle/>
            <a:p>
              <a:pPr algn="ctr"/>
              <a:r>
                <a:rPr lang="zh-TW" altLang="en-US" dirty="0">
                  <a:latin typeface="STXinwei" panose="02010800040101010101" pitchFamily="2" charset="-122"/>
                  <a:ea typeface="STXinwei" panose="02010800040101010101" pitchFamily="2" charset="-122"/>
                </a:rPr>
                <a:t>网络与硬件</a:t>
              </a:r>
              <a:endParaRPr lang="en-US" altLang="zh-TW" dirty="0">
                <a:latin typeface="STXinwei" panose="02010800040101010101" pitchFamily="2" charset="-122"/>
                <a:ea typeface="STXinwei" panose="02010800040101010101" pitchFamily="2" charset="-122"/>
              </a:endParaRPr>
            </a:p>
            <a:p>
              <a:pPr algn="ctr"/>
              <a:r>
                <a:rPr lang="zh-TW" altLang="en-US" dirty="0">
                  <a:latin typeface="STXinwei" panose="02010800040101010101" pitchFamily="2" charset="-122"/>
                  <a:ea typeface="STXinwei" panose="02010800040101010101" pitchFamily="2" charset="-122"/>
                </a:rPr>
                <a:t>基础建设</a:t>
              </a:r>
              <a:endParaRPr lang="en-US" dirty="0">
                <a:latin typeface="STXinwei" panose="02010800040101010101" pitchFamily="2" charset="-122"/>
                <a:ea typeface="STXinwei" panose="02010800040101010101" pitchFamily="2" charset="-122"/>
              </a:endParaRPr>
            </a:p>
          </p:txBody>
        </p:sp>
        <p:cxnSp>
          <p:nvCxnSpPr>
            <p:cNvPr id="17" name="Straight Arrow Connector 16">
              <a:extLst>
                <a:ext uri="{FF2B5EF4-FFF2-40B4-BE49-F238E27FC236}">
                  <a16:creationId xmlns:a16="http://schemas.microsoft.com/office/drawing/2014/main" id="{5428AC6D-B632-204E-A3EF-46A52CC20242}"/>
                </a:ext>
              </a:extLst>
            </p:cNvPr>
            <p:cNvCxnSpPr>
              <a:stCxn id="6" idx="0"/>
              <a:endCxn id="11" idx="1"/>
            </p:cNvCxnSpPr>
            <p:nvPr/>
          </p:nvCxnSpPr>
          <p:spPr>
            <a:xfrm flipV="1">
              <a:off x="6917310" y="2803765"/>
              <a:ext cx="2578803" cy="1"/>
            </a:xfrm>
            <a:prstGeom prst="straightConnector1">
              <a:avLst/>
            </a:prstGeom>
            <a:ln>
              <a:headEnd type="none"/>
              <a:tailEnd type="stealth" w="lg" len="lg"/>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AC88B530-E954-A345-B4FF-99A17745F1D1}"/>
                </a:ext>
              </a:extLst>
            </p:cNvPr>
            <p:cNvCxnSpPr>
              <a:cxnSpLocks/>
              <a:stCxn id="7" idx="0"/>
              <a:endCxn id="10" idx="1"/>
            </p:cNvCxnSpPr>
            <p:nvPr/>
          </p:nvCxnSpPr>
          <p:spPr>
            <a:xfrm>
              <a:off x="6917310" y="3807774"/>
              <a:ext cx="2678777" cy="26640"/>
            </a:xfrm>
            <a:prstGeom prst="straightConnector1">
              <a:avLst/>
            </a:prstGeom>
            <a:ln>
              <a:headEnd type="none"/>
              <a:tailEnd type="stealth" w="lg" len="lg"/>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C0AEADE3-3EA4-B946-949D-8D472C10A231}"/>
                </a:ext>
              </a:extLst>
            </p:cNvPr>
            <p:cNvCxnSpPr>
              <a:cxnSpLocks/>
              <a:stCxn id="8" idx="0"/>
              <a:endCxn id="9" idx="1"/>
            </p:cNvCxnSpPr>
            <p:nvPr/>
          </p:nvCxnSpPr>
          <p:spPr>
            <a:xfrm>
              <a:off x="6917310" y="4773789"/>
              <a:ext cx="2863356" cy="8276"/>
            </a:xfrm>
            <a:prstGeom prst="straightConnector1">
              <a:avLst/>
            </a:prstGeom>
            <a:ln>
              <a:headEnd type="none"/>
              <a:tailEnd type="stealth" w="lg" len="lg"/>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9240B82A-51E7-1C4C-93D3-347120E6844A}"/>
                </a:ext>
              </a:extLst>
            </p:cNvPr>
            <p:cNvCxnSpPr>
              <a:cxnSpLocks/>
              <a:stCxn id="6" idx="2"/>
              <a:endCxn id="12" idx="3"/>
            </p:cNvCxnSpPr>
            <p:nvPr/>
          </p:nvCxnSpPr>
          <p:spPr>
            <a:xfrm flipH="1">
              <a:off x="1913424" y="2803766"/>
              <a:ext cx="2689664" cy="19426"/>
            </a:xfrm>
            <a:prstGeom prst="straightConnector1">
              <a:avLst/>
            </a:prstGeom>
            <a:ln>
              <a:headEnd type="none"/>
              <a:tailEnd type="stealth" w="lg" len="lg"/>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F2EB7A15-A407-9645-B613-B6560375D628}"/>
                </a:ext>
              </a:extLst>
            </p:cNvPr>
            <p:cNvCxnSpPr>
              <a:cxnSpLocks/>
              <a:stCxn id="7" idx="2"/>
              <a:endCxn id="13" idx="3"/>
            </p:cNvCxnSpPr>
            <p:nvPr/>
          </p:nvCxnSpPr>
          <p:spPr>
            <a:xfrm flipH="1" flipV="1">
              <a:off x="1939602" y="3793326"/>
              <a:ext cx="2663486" cy="14448"/>
            </a:xfrm>
            <a:prstGeom prst="straightConnector1">
              <a:avLst/>
            </a:prstGeom>
            <a:ln>
              <a:headEnd type="none"/>
              <a:tailEnd type="stealth" w="lg" len="lg"/>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0CF492A4-FB6E-0049-BC4D-B868A1876D29}"/>
                </a:ext>
              </a:extLst>
            </p:cNvPr>
            <p:cNvCxnSpPr>
              <a:cxnSpLocks/>
              <a:stCxn id="8" idx="2"/>
              <a:endCxn id="14" idx="3"/>
            </p:cNvCxnSpPr>
            <p:nvPr/>
          </p:nvCxnSpPr>
          <p:spPr>
            <a:xfrm flipH="1">
              <a:off x="1980879" y="4773789"/>
              <a:ext cx="2622209" cy="4119"/>
            </a:xfrm>
            <a:prstGeom prst="straightConnector1">
              <a:avLst/>
            </a:prstGeom>
            <a:ln>
              <a:headEnd type="none"/>
              <a:tailEnd type="stealth" w="lg" len="lg"/>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2A082B6D-25AE-EA49-8FD6-D11B01D99480}"/>
                </a:ext>
              </a:extLst>
            </p:cNvPr>
            <p:cNvSpPr txBox="1"/>
            <p:nvPr/>
          </p:nvSpPr>
          <p:spPr>
            <a:xfrm>
              <a:off x="6990805" y="2475341"/>
              <a:ext cx="2492990" cy="646331"/>
            </a:xfrm>
            <a:prstGeom prst="rect">
              <a:avLst/>
            </a:prstGeom>
            <a:noFill/>
          </p:spPr>
          <p:txBody>
            <a:bodyPr wrap="none" rtlCol="0">
              <a:spAutoFit/>
            </a:bodyPr>
            <a:lstStyle/>
            <a:p>
              <a:pPr algn="ctr"/>
              <a:r>
                <a:rPr lang="zh-TW" altLang="en-US" dirty="0">
                  <a:solidFill>
                    <a:schemeClr val="bg1"/>
                  </a:solidFill>
                  <a:latin typeface="STXinwei" panose="02010800040101010101" pitchFamily="2" charset="-122"/>
                  <a:ea typeface="STXinwei" panose="02010800040101010101" pitchFamily="2" charset="-122"/>
                </a:rPr>
                <a:t>资产可经过通证的</a:t>
              </a:r>
              <a:endParaRPr lang="en-US" altLang="zh-TW" dirty="0">
                <a:solidFill>
                  <a:schemeClr val="bg1"/>
                </a:solidFill>
                <a:latin typeface="STXinwei" panose="02010800040101010101" pitchFamily="2" charset="-122"/>
                <a:ea typeface="STXinwei" panose="02010800040101010101" pitchFamily="2" charset="-122"/>
              </a:endParaRPr>
            </a:p>
            <a:p>
              <a:pPr algn="ctr"/>
              <a:r>
                <a:rPr lang="zh-TW" altLang="en-US" dirty="0">
                  <a:solidFill>
                    <a:schemeClr val="bg1"/>
                  </a:solidFill>
                  <a:latin typeface="STXinwei" panose="02010800040101010101" pitchFamily="2" charset="-122"/>
                  <a:ea typeface="STXinwei" panose="02010800040101010101" pitchFamily="2" charset="-122"/>
                </a:rPr>
                <a:t>统一命名空间搜寻导览</a:t>
              </a:r>
              <a:endParaRPr lang="en-US" altLang="zh-TW" dirty="0">
                <a:solidFill>
                  <a:schemeClr val="bg1"/>
                </a:solidFill>
                <a:latin typeface="STXinwei" panose="02010800040101010101" pitchFamily="2" charset="-122"/>
                <a:ea typeface="STXinwei" panose="02010800040101010101" pitchFamily="2" charset="-122"/>
              </a:endParaRPr>
            </a:p>
          </p:txBody>
        </p:sp>
        <p:sp>
          <p:nvSpPr>
            <p:cNvPr id="21" name="TextBox 20">
              <a:extLst>
                <a:ext uri="{FF2B5EF4-FFF2-40B4-BE49-F238E27FC236}">
                  <a16:creationId xmlns:a16="http://schemas.microsoft.com/office/drawing/2014/main" id="{DF3262F7-7F6A-E24F-8DE4-4569ACAD3311}"/>
                </a:ext>
              </a:extLst>
            </p:cNvPr>
            <p:cNvSpPr txBox="1"/>
            <p:nvPr/>
          </p:nvSpPr>
          <p:spPr>
            <a:xfrm>
              <a:off x="2335290" y="2502405"/>
              <a:ext cx="1800493" cy="646331"/>
            </a:xfrm>
            <a:prstGeom prst="rect">
              <a:avLst/>
            </a:prstGeom>
            <a:noFill/>
          </p:spPr>
          <p:txBody>
            <a:bodyPr wrap="none" rtlCol="0">
              <a:spAutoFit/>
            </a:bodyPr>
            <a:lstStyle/>
            <a:p>
              <a:pPr algn="ctr"/>
              <a:r>
                <a:rPr lang="zh-TW" altLang="en-US" dirty="0">
                  <a:solidFill>
                    <a:schemeClr val="bg1"/>
                  </a:solidFill>
                  <a:latin typeface="STXinwei" panose="02010800040101010101" pitchFamily="2" charset="-122"/>
                  <a:ea typeface="STXinwei" panose="02010800040101010101" pitchFamily="2" charset="-122"/>
                </a:rPr>
                <a:t>可经由通证交易</a:t>
              </a:r>
              <a:endParaRPr lang="en-US" altLang="zh-TW" dirty="0">
                <a:solidFill>
                  <a:schemeClr val="bg1"/>
                </a:solidFill>
                <a:latin typeface="STXinwei" panose="02010800040101010101" pitchFamily="2" charset="-122"/>
                <a:ea typeface="STXinwei" panose="02010800040101010101" pitchFamily="2" charset="-122"/>
              </a:endParaRPr>
            </a:p>
            <a:p>
              <a:pPr algn="ctr"/>
              <a:r>
                <a:rPr lang="zh-TW" altLang="en-US" dirty="0">
                  <a:solidFill>
                    <a:schemeClr val="bg1"/>
                  </a:solidFill>
                  <a:latin typeface="STXinwei" panose="02010800040101010101" pitchFamily="2" charset="-122"/>
                  <a:ea typeface="STXinwei" panose="02010800040101010101" pitchFamily="2" charset="-122"/>
                </a:rPr>
                <a:t>的数字资产</a:t>
              </a:r>
              <a:endParaRPr lang="en-US" dirty="0">
                <a:solidFill>
                  <a:schemeClr val="bg1"/>
                </a:solidFill>
                <a:latin typeface="STXinwei" panose="02010800040101010101" pitchFamily="2" charset="-122"/>
                <a:ea typeface="STXinwei" panose="02010800040101010101" pitchFamily="2" charset="-122"/>
              </a:endParaRPr>
            </a:p>
          </p:txBody>
        </p:sp>
        <p:sp>
          <p:nvSpPr>
            <p:cNvPr id="22" name="TextBox 21">
              <a:extLst>
                <a:ext uri="{FF2B5EF4-FFF2-40B4-BE49-F238E27FC236}">
                  <a16:creationId xmlns:a16="http://schemas.microsoft.com/office/drawing/2014/main" id="{FE9723DE-EED4-5B40-A06A-15C2D2620B53}"/>
                </a:ext>
              </a:extLst>
            </p:cNvPr>
            <p:cNvSpPr txBox="1"/>
            <p:nvPr/>
          </p:nvSpPr>
          <p:spPr>
            <a:xfrm>
              <a:off x="7552454" y="3497928"/>
              <a:ext cx="1569660" cy="646331"/>
            </a:xfrm>
            <a:prstGeom prst="rect">
              <a:avLst/>
            </a:prstGeom>
            <a:noFill/>
          </p:spPr>
          <p:txBody>
            <a:bodyPr wrap="none" rtlCol="0">
              <a:spAutoFit/>
            </a:bodyPr>
            <a:lstStyle/>
            <a:p>
              <a:pPr algn="ctr"/>
              <a:r>
                <a:rPr lang="zh-TW" altLang="en-US" dirty="0">
                  <a:solidFill>
                    <a:schemeClr val="bg1"/>
                  </a:solidFill>
                  <a:latin typeface="STXinwei" panose="02010800040101010101" pitchFamily="2" charset="-122"/>
                  <a:ea typeface="STXinwei" panose="02010800040101010101" pitchFamily="2" charset="-122"/>
                </a:rPr>
                <a:t>可被通证化的</a:t>
              </a:r>
              <a:endParaRPr lang="en-US" altLang="zh-TW" dirty="0">
                <a:solidFill>
                  <a:schemeClr val="bg1"/>
                </a:solidFill>
                <a:latin typeface="STXinwei" panose="02010800040101010101" pitchFamily="2" charset="-122"/>
                <a:ea typeface="STXinwei" panose="02010800040101010101" pitchFamily="2" charset="-122"/>
              </a:endParaRPr>
            </a:p>
            <a:p>
              <a:pPr algn="ctr"/>
              <a:r>
                <a:rPr lang="zh-TW" altLang="en-US" dirty="0">
                  <a:solidFill>
                    <a:schemeClr val="bg1"/>
                  </a:solidFill>
                  <a:latin typeface="STXinwei" panose="02010800040101010101" pitchFamily="2" charset="-122"/>
                  <a:ea typeface="STXinwei" panose="02010800040101010101" pitchFamily="2" charset="-122"/>
                </a:rPr>
                <a:t>计算容器</a:t>
              </a:r>
              <a:endParaRPr lang="en-US" dirty="0">
                <a:solidFill>
                  <a:schemeClr val="bg1"/>
                </a:solidFill>
                <a:latin typeface="STXinwei" panose="02010800040101010101" pitchFamily="2" charset="-122"/>
                <a:ea typeface="STXinwei" panose="02010800040101010101" pitchFamily="2" charset="-122"/>
              </a:endParaRPr>
            </a:p>
          </p:txBody>
        </p:sp>
        <p:sp>
          <p:nvSpPr>
            <p:cNvPr id="24" name="TextBox 23">
              <a:extLst>
                <a:ext uri="{FF2B5EF4-FFF2-40B4-BE49-F238E27FC236}">
                  <a16:creationId xmlns:a16="http://schemas.microsoft.com/office/drawing/2014/main" id="{A09E0065-C706-EC47-9DFA-3353FE536FD7}"/>
                </a:ext>
              </a:extLst>
            </p:cNvPr>
            <p:cNvSpPr txBox="1"/>
            <p:nvPr/>
          </p:nvSpPr>
          <p:spPr>
            <a:xfrm>
              <a:off x="2128923" y="3498280"/>
              <a:ext cx="2492990" cy="646331"/>
            </a:xfrm>
            <a:prstGeom prst="rect">
              <a:avLst/>
            </a:prstGeom>
            <a:noFill/>
          </p:spPr>
          <p:txBody>
            <a:bodyPr wrap="none" rtlCol="0">
              <a:spAutoFit/>
            </a:bodyPr>
            <a:lstStyle/>
            <a:p>
              <a:pPr algn="ctr"/>
              <a:r>
                <a:rPr lang="zh-TW" altLang="en-US" dirty="0">
                  <a:solidFill>
                    <a:schemeClr val="bg1"/>
                  </a:solidFill>
                  <a:latin typeface="STXinwei" panose="02010800040101010101" pitchFamily="2" charset="-122"/>
                  <a:ea typeface="STXinwei" panose="02010800040101010101" pitchFamily="2" charset="-122"/>
                </a:rPr>
                <a:t>可借通证授权机制</a:t>
              </a:r>
              <a:endParaRPr lang="en-US" altLang="zh-TW" dirty="0">
                <a:solidFill>
                  <a:schemeClr val="bg1"/>
                </a:solidFill>
                <a:latin typeface="STXinwei" panose="02010800040101010101" pitchFamily="2" charset="-122"/>
                <a:ea typeface="STXinwei" panose="02010800040101010101" pitchFamily="2" charset="-122"/>
              </a:endParaRPr>
            </a:p>
            <a:p>
              <a:pPr algn="ctr"/>
              <a:r>
                <a:rPr lang="zh-TW" altLang="en-US" dirty="0">
                  <a:solidFill>
                    <a:schemeClr val="bg1"/>
                  </a:solidFill>
                  <a:latin typeface="STXinwei" panose="02010800040101010101" pitchFamily="2" charset="-122"/>
                  <a:ea typeface="STXinwei" panose="02010800040101010101" pitchFamily="2" charset="-122"/>
                </a:rPr>
                <a:t>灵活重组的数字工作流</a:t>
              </a:r>
              <a:endParaRPr lang="en-US" dirty="0">
                <a:solidFill>
                  <a:schemeClr val="bg1"/>
                </a:solidFill>
                <a:latin typeface="STXinwei" panose="02010800040101010101" pitchFamily="2" charset="-122"/>
                <a:ea typeface="STXinwei" panose="02010800040101010101" pitchFamily="2" charset="-122"/>
              </a:endParaRPr>
            </a:p>
          </p:txBody>
        </p:sp>
        <p:sp>
          <p:nvSpPr>
            <p:cNvPr id="25" name="TextBox 24">
              <a:extLst>
                <a:ext uri="{FF2B5EF4-FFF2-40B4-BE49-F238E27FC236}">
                  <a16:creationId xmlns:a16="http://schemas.microsoft.com/office/drawing/2014/main" id="{D0498787-F3F1-6340-95DA-6351788911B8}"/>
                </a:ext>
              </a:extLst>
            </p:cNvPr>
            <p:cNvSpPr txBox="1"/>
            <p:nvPr/>
          </p:nvSpPr>
          <p:spPr>
            <a:xfrm>
              <a:off x="2153944" y="4450623"/>
              <a:ext cx="2262158" cy="646331"/>
            </a:xfrm>
            <a:prstGeom prst="rect">
              <a:avLst/>
            </a:prstGeom>
            <a:noFill/>
          </p:spPr>
          <p:txBody>
            <a:bodyPr wrap="none" rtlCol="0">
              <a:spAutoFit/>
            </a:bodyPr>
            <a:lstStyle/>
            <a:p>
              <a:pPr algn="ctr"/>
              <a:r>
                <a:rPr lang="zh-TW" altLang="en-US" dirty="0">
                  <a:solidFill>
                    <a:schemeClr val="bg1"/>
                  </a:solidFill>
                  <a:latin typeface="STXinwei" panose="02010800040101010101" pitchFamily="2" charset="-122"/>
                  <a:ea typeface="STXinwei" panose="02010800040101010101" pitchFamily="2" charset="-122"/>
                </a:rPr>
                <a:t>可经由通证机制在</a:t>
              </a:r>
              <a:endParaRPr lang="en-US" altLang="zh-TW" dirty="0">
                <a:solidFill>
                  <a:schemeClr val="bg1"/>
                </a:solidFill>
                <a:latin typeface="STXinwei" panose="02010800040101010101" pitchFamily="2" charset="-122"/>
                <a:ea typeface="STXinwei" panose="02010800040101010101" pitchFamily="2" charset="-122"/>
              </a:endParaRPr>
            </a:p>
            <a:p>
              <a:pPr algn="ctr"/>
              <a:r>
                <a:rPr lang="zh-TW" altLang="en-US" dirty="0">
                  <a:solidFill>
                    <a:schemeClr val="bg1"/>
                  </a:solidFill>
                  <a:latin typeface="STXinwei" panose="02010800040101010101" pitchFamily="2" charset="-122"/>
                  <a:ea typeface="STXinwei" panose="02010800040101010101" pitchFamily="2" charset="-122"/>
                </a:rPr>
                <a:t>多地发布的通证服务</a:t>
              </a:r>
              <a:endParaRPr lang="en-US" dirty="0">
                <a:solidFill>
                  <a:schemeClr val="bg1"/>
                </a:solidFill>
                <a:latin typeface="STXinwei" panose="02010800040101010101" pitchFamily="2" charset="-122"/>
                <a:ea typeface="STXinwei" panose="02010800040101010101" pitchFamily="2" charset="-122"/>
              </a:endParaRPr>
            </a:p>
          </p:txBody>
        </p:sp>
        <p:sp>
          <p:nvSpPr>
            <p:cNvPr id="26" name="TextBox 25">
              <a:extLst>
                <a:ext uri="{FF2B5EF4-FFF2-40B4-BE49-F238E27FC236}">
                  <a16:creationId xmlns:a16="http://schemas.microsoft.com/office/drawing/2014/main" id="{717B600C-338B-5647-A96E-42126504BAD4}"/>
                </a:ext>
              </a:extLst>
            </p:cNvPr>
            <p:cNvSpPr txBox="1"/>
            <p:nvPr/>
          </p:nvSpPr>
          <p:spPr>
            <a:xfrm>
              <a:off x="7104296" y="4499311"/>
              <a:ext cx="2492990" cy="646331"/>
            </a:xfrm>
            <a:prstGeom prst="rect">
              <a:avLst/>
            </a:prstGeom>
            <a:noFill/>
          </p:spPr>
          <p:txBody>
            <a:bodyPr wrap="none" rtlCol="0">
              <a:spAutoFit/>
            </a:bodyPr>
            <a:lstStyle/>
            <a:p>
              <a:pPr algn="ctr"/>
              <a:r>
                <a:rPr lang="zh-TW" altLang="en-US" dirty="0">
                  <a:solidFill>
                    <a:schemeClr val="bg1"/>
                  </a:solidFill>
                  <a:latin typeface="STXinwei" panose="02010800040101010101" pitchFamily="2" charset="-122"/>
                  <a:ea typeface="STXinwei" panose="02010800040101010101" pitchFamily="2" charset="-122"/>
                </a:rPr>
                <a:t>可自动备份与恢复</a:t>
              </a:r>
              <a:endParaRPr lang="en-US" altLang="zh-TW" dirty="0">
                <a:solidFill>
                  <a:schemeClr val="bg1"/>
                </a:solidFill>
                <a:latin typeface="STXinwei" panose="02010800040101010101" pitchFamily="2" charset="-122"/>
                <a:ea typeface="STXinwei" panose="02010800040101010101" pitchFamily="2" charset="-122"/>
              </a:endParaRPr>
            </a:p>
            <a:p>
              <a:pPr algn="ctr"/>
              <a:r>
                <a:rPr lang="zh-TW" altLang="en-US" dirty="0">
                  <a:solidFill>
                    <a:schemeClr val="bg1"/>
                  </a:solidFill>
                  <a:latin typeface="STXinwei" panose="02010800040101010101" pitchFamily="2" charset="-122"/>
                  <a:ea typeface="STXinwei" panose="02010800040101010101" pitchFamily="2" charset="-122"/>
                </a:rPr>
                <a:t>的通证化数字资产管家</a:t>
              </a:r>
              <a:endParaRPr lang="en-US" dirty="0">
                <a:solidFill>
                  <a:schemeClr val="bg1"/>
                </a:solidFill>
                <a:latin typeface="STXinwei" panose="02010800040101010101" pitchFamily="2" charset="-122"/>
                <a:ea typeface="STXinwei" panose="02010800040101010101" pitchFamily="2" charset="-122"/>
              </a:endParaRPr>
            </a:p>
          </p:txBody>
        </p:sp>
      </p:grpSp>
      <p:sp>
        <p:nvSpPr>
          <p:cNvPr id="27" name="TextBox 26">
            <a:extLst>
              <a:ext uri="{FF2B5EF4-FFF2-40B4-BE49-F238E27FC236}">
                <a16:creationId xmlns:a16="http://schemas.microsoft.com/office/drawing/2014/main" id="{E5B25477-C53B-5144-9B63-0747BDB6BDC0}"/>
              </a:ext>
            </a:extLst>
          </p:cNvPr>
          <p:cNvSpPr txBox="1"/>
          <p:nvPr/>
        </p:nvSpPr>
        <p:spPr>
          <a:xfrm>
            <a:off x="3224843" y="1512373"/>
            <a:ext cx="5227713" cy="369332"/>
          </a:xfrm>
          <a:prstGeom prst="rect">
            <a:avLst/>
          </a:prstGeom>
          <a:noFill/>
        </p:spPr>
        <p:txBody>
          <a:bodyPr wrap="none" rtlCol="0">
            <a:spAutoFit/>
          </a:bodyPr>
          <a:lstStyle/>
          <a:p>
            <a:r>
              <a:rPr lang="zh-TW" altLang="en-US" dirty="0">
                <a:solidFill>
                  <a:schemeClr val="bg1"/>
                </a:solidFill>
                <a:latin typeface="STXinwei" panose="02010800040101010101" pitchFamily="2" charset="-122"/>
                <a:ea typeface="STXinwei" panose="02010800040101010101" pitchFamily="2" charset="-122"/>
              </a:rPr>
              <a:t>区块链的</a:t>
            </a:r>
            <a:r>
              <a:rPr lang="en-US" altLang="zh-CN" dirty="0">
                <a:solidFill>
                  <a:schemeClr val="bg1"/>
                </a:solidFill>
                <a:latin typeface="STXinwei" panose="02010800040101010101" pitchFamily="2" charset="-122"/>
                <a:ea typeface="STXinwei" panose="02010800040101010101" pitchFamily="2" charset="-122"/>
              </a:rPr>
              <a:t>256</a:t>
            </a:r>
            <a:r>
              <a:rPr lang="zh-TW" altLang="en-US" dirty="0">
                <a:solidFill>
                  <a:schemeClr val="bg1"/>
                </a:solidFill>
                <a:latin typeface="STXinwei" panose="02010800040101010101" pitchFamily="2" charset="-122"/>
                <a:ea typeface="STXinwei" panose="02010800040101010101" pitchFamily="2" charset="-122"/>
              </a:rPr>
              <a:t>比特账号总量</a:t>
            </a:r>
            <a:r>
              <a:rPr lang="zh-CN" altLang="en-US" dirty="0">
                <a:solidFill>
                  <a:schemeClr val="bg1"/>
                </a:solidFill>
                <a:latin typeface="STXinwei" panose="02010800040101010101" pitchFamily="2" charset="-122"/>
                <a:ea typeface="STXinwei" panose="02010800040101010101" pitchFamily="2" charset="-122"/>
              </a:rPr>
              <a:t>：</a:t>
            </a:r>
            <a:r>
              <a:rPr lang="en-US" altLang="zh-CN" dirty="0">
                <a:solidFill>
                  <a:schemeClr val="bg1"/>
                </a:solidFill>
                <a:latin typeface="STXinwei" panose="02010800040101010101" pitchFamily="2" charset="-122"/>
                <a:ea typeface="STXinwei" panose="02010800040101010101" pitchFamily="2" charset="-122"/>
              </a:rPr>
              <a:t>2</a:t>
            </a:r>
            <a:r>
              <a:rPr lang="en-US" altLang="zh-CN" baseline="30000" dirty="0">
                <a:solidFill>
                  <a:schemeClr val="bg1"/>
                </a:solidFill>
                <a:latin typeface="STXinwei" panose="02010800040101010101" pitchFamily="2" charset="-122"/>
                <a:ea typeface="STXinwei" panose="02010800040101010101" pitchFamily="2" charset="-122"/>
              </a:rPr>
              <a:t>256</a:t>
            </a:r>
            <a:r>
              <a:rPr lang="en-US" altLang="zh-CN" dirty="0">
                <a:solidFill>
                  <a:schemeClr val="bg1"/>
                </a:solidFill>
                <a:latin typeface="STXinwei" panose="02010800040101010101" pitchFamily="2" charset="-122"/>
                <a:ea typeface="STXinwei" panose="02010800040101010101" pitchFamily="2" charset="-122"/>
              </a:rPr>
              <a:t>=10</a:t>
            </a:r>
            <a:r>
              <a:rPr lang="en-US" altLang="zh-CN" baseline="30000" dirty="0">
                <a:solidFill>
                  <a:schemeClr val="bg1"/>
                </a:solidFill>
                <a:latin typeface="STXinwei" panose="02010800040101010101" pitchFamily="2" charset="-122"/>
                <a:ea typeface="STXinwei" panose="02010800040101010101" pitchFamily="2" charset="-122"/>
              </a:rPr>
              <a:t>77</a:t>
            </a:r>
            <a:r>
              <a:rPr lang="en-US" altLang="zh-CN" dirty="0">
                <a:solidFill>
                  <a:schemeClr val="bg1"/>
                </a:solidFill>
                <a:latin typeface="STXinwei" panose="02010800040101010101" pitchFamily="2" charset="-122"/>
                <a:ea typeface="STXinwei" panose="02010800040101010101" pitchFamily="2" charset="-122"/>
              </a:rPr>
              <a:t>=10</a:t>
            </a:r>
            <a:r>
              <a:rPr lang="en-US" altLang="zh-CN" baseline="30000" dirty="0">
                <a:solidFill>
                  <a:schemeClr val="bg1"/>
                </a:solidFill>
                <a:latin typeface="STXinwei" panose="02010800040101010101" pitchFamily="2" charset="-122"/>
                <a:ea typeface="STXinwei" panose="02010800040101010101" pitchFamily="2" charset="-122"/>
              </a:rPr>
              <a:t>50</a:t>
            </a:r>
            <a:r>
              <a:rPr lang="zh-CN" altLang="en-US" dirty="0">
                <a:solidFill>
                  <a:schemeClr val="bg1"/>
                </a:solidFill>
                <a:latin typeface="STXinwei" panose="02010800040101010101" pitchFamily="2" charset="-122"/>
                <a:ea typeface="STXinwei" panose="02010800040101010101" pitchFamily="2" charset="-122"/>
              </a:rPr>
              <a:t>*</a:t>
            </a:r>
            <a:r>
              <a:rPr lang="en-US" altLang="zh-CN" dirty="0">
                <a:solidFill>
                  <a:schemeClr val="bg1"/>
                </a:solidFill>
                <a:latin typeface="STXinwei" panose="02010800040101010101" pitchFamily="2" charset="-122"/>
                <a:ea typeface="STXinwei" panose="02010800040101010101" pitchFamily="2" charset="-122"/>
              </a:rPr>
              <a:t>10</a:t>
            </a:r>
            <a:r>
              <a:rPr lang="en-US" altLang="zh-CN" baseline="30000" dirty="0">
                <a:solidFill>
                  <a:schemeClr val="bg1"/>
                </a:solidFill>
                <a:latin typeface="STXinwei" panose="02010800040101010101" pitchFamily="2" charset="-122"/>
                <a:ea typeface="STXinwei" panose="02010800040101010101" pitchFamily="2" charset="-122"/>
              </a:rPr>
              <a:t>27</a:t>
            </a:r>
            <a:endParaRPr lang="en-US" baseline="30000" dirty="0">
              <a:solidFill>
                <a:schemeClr val="bg1"/>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3212483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sz="4800" dirty="0">
                <a:latin typeface="STXinwei" panose="02010800040101010101" pitchFamily="2" charset="-122"/>
                <a:ea typeface="STXinwei" panose="02010800040101010101" pitchFamily="2" charset="-122"/>
              </a:rPr>
              <a:t>智能经济的发展速度取决于</a:t>
            </a:r>
            <a:endParaRPr lang="en-US" altLang="zh-CN" sz="4800" dirty="0">
              <a:latin typeface="STXinwei" panose="02010800040101010101" pitchFamily="2" charset="-122"/>
              <a:ea typeface="STXinwei" panose="02010800040101010101" pitchFamily="2" charset="-122"/>
            </a:endParaRPr>
          </a:p>
        </p:txBody>
      </p:sp>
      <p:sp>
        <p:nvSpPr>
          <p:cNvPr id="10" name="Title 1">
            <a:extLst>
              <a:ext uri="{FF2B5EF4-FFF2-40B4-BE49-F238E27FC236}">
                <a16:creationId xmlns:a16="http://schemas.microsoft.com/office/drawing/2014/main" id="{F192467B-7D86-AD4D-BEE6-8667C5E77FA0}"/>
              </a:ext>
            </a:extLst>
          </p:cNvPr>
          <p:cNvSpPr txBox="1">
            <a:spLocks/>
          </p:cNvSpPr>
          <p:nvPr/>
        </p:nvSpPr>
        <p:spPr>
          <a:xfrm>
            <a:off x="588936" y="2527371"/>
            <a:ext cx="11391255" cy="2674308"/>
          </a:xfrm>
          <a:prstGeom prst="rect">
            <a:avLst/>
          </a:prstGeom>
        </p:spPr>
        <p:txBody>
          <a:bodyPr vert="horz" lIns="91440" tIns="45720" rIns="91440" bIns="45720" rtlCol="0" anchor="ctr">
            <a:normAutofit fontScale="825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lvl="0"/>
            <a:r>
              <a:rPr lang="zh-TW" altLang="en-US" sz="6600" dirty="0">
                <a:solidFill>
                  <a:prstClr val="white"/>
                </a:solidFill>
                <a:latin typeface="STXinwei" panose="02010800040101010101" pitchFamily="2" charset="-122"/>
                <a:ea typeface="STXinwei" panose="02010800040101010101" pitchFamily="2" charset="-122"/>
              </a:rPr>
              <a:t>技术弱势群体能否持续挖掘新价值</a:t>
            </a:r>
            <a:endParaRPr lang="en-US" altLang="zh-TW" sz="6600" dirty="0">
              <a:solidFill>
                <a:prstClr val="white"/>
              </a:solidFill>
              <a:latin typeface="STXinwei" panose="02010800040101010101" pitchFamily="2" charset="-122"/>
              <a:ea typeface="STXinwei" panose="02010800040101010101" pitchFamily="2" charset="-122"/>
            </a:endParaRPr>
          </a:p>
          <a:p>
            <a:pPr lvl="0"/>
            <a:r>
              <a:rPr lang="zh-TW" altLang="en-US" sz="6600" dirty="0">
                <a:solidFill>
                  <a:prstClr val="white"/>
                </a:solidFill>
                <a:latin typeface="STXinwei" panose="02010800040101010101" pitchFamily="2" charset="-122"/>
                <a:ea typeface="STXinwei" panose="02010800040101010101" pitchFamily="2" charset="-122"/>
              </a:rPr>
              <a:t>并参与公平互惠的数字资产交易活动</a:t>
            </a:r>
          </a:p>
          <a:p>
            <a:pPr lvl="0"/>
            <a:endParaRPr lang="zh-TW" altLang="en-US" sz="6600" dirty="0">
              <a:solidFill>
                <a:prstClr val="white"/>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502722765"/>
      </p:ext>
    </p:extLst>
  </p:cSld>
  <p:clrMapOvr>
    <a:masterClrMapping/>
  </p:clrMapOvr>
</p:sld>
</file>

<file path=ppt/theme/theme1.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2955</TotalTime>
  <Words>2437</Words>
  <Application>Microsoft Macintosh PowerPoint</Application>
  <PresentationFormat>Widescreen</PresentationFormat>
  <Paragraphs>349</Paragraphs>
  <Slides>47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Adobe 繁黑體 Std B</vt:lpstr>
      <vt:lpstr>Hei</vt:lpstr>
      <vt:lpstr>宋体</vt:lpstr>
      <vt:lpstr>STXinwei</vt:lpstr>
      <vt:lpstr>Weibei SC</vt:lpstr>
      <vt:lpstr>Arial</vt:lpstr>
      <vt:lpstr>Calibri</vt:lpstr>
      <vt:lpstr>Rockwell</vt:lpstr>
      <vt:lpstr>4_Office Theme</vt:lpstr>
      <vt:lpstr>区块链时代的数字资产管理</vt:lpstr>
      <vt:lpstr>PowerPoint Presentation</vt:lpstr>
      <vt:lpstr>新一代的通证技术 将重新定义所有资产的确权与授权方法</vt:lpstr>
      <vt:lpstr>信息系统内容蕴藏的数字资产？</vt:lpstr>
      <vt:lpstr>新一代的通证技术 将重塑所有资产的确权与授权方法</vt:lpstr>
      <vt:lpstr>区块链：透明且能评估可信度的数据库</vt:lpstr>
      <vt:lpstr>数字资产可被打包为通证化货币</vt:lpstr>
      <vt:lpstr>数字资产可被打包为通证化货币</vt:lpstr>
      <vt:lpstr>智能经济的发展速度取决于</vt:lpstr>
      <vt:lpstr>以OpenID 为例的通证技术</vt:lpstr>
      <vt:lpstr>基于通证授权的可信计算</vt:lpstr>
      <vt:lpstr>（区块链时代前）的可信计算的定义</vt:lpstr>
      <vt:lpstr>（在区块链风行之前）通证：数字资产的标签</vt:lpstr>
      <vt:lpstr>PowerPoint Presentation</vt:lpstr>
      <vt:lpstr>区块链扩大了可信计算的应用场景</vt:lpstr>
      <vt:lpstr>PowerPoint Presentation</vt:lpstr>
      <vt:lpstr>微信:全球最大的集中式通证经济平台</vt:lpstr>
      <vt:lpstr>区块链/DApp的社会秩序？</vt:lpstr>
      <vt:lpstr>微商通证经济有3600万销售人员</vt:lpstr>
      <vt:lpstr>通证经济的发展空间</vt:lpstr>
      <vt:lpstr>商情的搜集与推断</vt:lpstr>
      <vt:lpstr>区块链提让技术弱势群体创造可信数据</vt:lpstr>
      <vt:lpstr>区块链：时空场景中的可信标示系统</vt:lpstr>
      <vt:lpstr>以微商为例：（团队协作）的可信计算”容器”</vt:lpstr>
      <vt:lpstr>微商工作流 Workflow 容器化的典型案例</vt:lpstr>
      <vt:lpstr>区块链社区可从微商借鉴的概念</vt:lpstr>
      <vt:lpstr>通证经济的参与者应该有什么？</vt:lpstr>
      <vt:lpstr>一般社群组织应有的通证化数字资产</vt:lpstr>
      <vt:lpstr>微服务与数字资产的容器化</vt:lpstr>
      <vt:lpstr>可根据场景需求配置的通证化容器</vt:lpstr>
      <vt:lpstr>可信计算：对数字资产确权与授权</vt:lpstr>
      <vt:lpstr>PowerPoint Presentation</vt:lpstr>
      <vt:lpstr>容器技术与通证标准的结合</vt:lpstr>
      <vt:lpstr>通过工作流自动化运营数字资产</vt:lpstr>
      <vt:lpstr>PowerPoint Presentation</vt:lpstr>
      <vt:lpstr>可交易的数字资产容器</vt:lpstr>
      <vt:lpstr>统一化的（数字资产）通证流通市场</vt:lpstr>
      <vt:lpstr>PowerPoint Presentation</vt:lpstr>
      <vt:lpstr>PowerPoint Presentation</vt:lpstr>
      <vt:lpstr>PowerPoint Presentation</vt:lpstr>
      <vt:lpstr>技术小白亦可挖掘私有数据的价值</vt:lpstr>
      <vt:lpstr>PowerPoint Presentation</vt:lpstr>
      <vt:lpstr>已完成的技术工作</vt:lpstr>
      <vt:lpstr>待进行的技术工作</vt:lpstr>
      <vt:lpstr>通过对数据资产的容器化与通证标签化</vt:lpstr>
      <vt:lpstr>PowerPoint Presentation</vt:lpstr>
      <vt:lpstr>参考文献</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Categories of Digital Knowledge Containers</dc:title>
  <dc:creator>Microsoft Office User</dc:creator>
  <cp:lastModifiedBy>Microsoft Office User</cp:lastModifiedBy>
  <cp:revision>891</cp:revision>
  <cp:lastPrinted>2017-12-04T21:32:25Z</cp:lastPrinted>
  <dcterms:created xsi:type="dcterms:W3CDTF">2017-10-30T04:16:51Z</dcterms:created>
  <dcterms:modified xsi:type="dcterms:W3CDTF">2018-06-12T04:22:00Z</dcterms:modified>
</cp:coreProperties>
</file>